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71"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96"/>
  </p:normalViewPr>
  <p:slideViewPr>
    <p:cSldViewPr snapToGrid="0" snapToObjects="1">
      <p:cViewPr varScale="1">
        <p:scale>
          <a:sx n="105" d="100"/>
          <a:sy n="105" d="100"/>
        </p:scale>
        <p:origin x="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23,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23,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23,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23,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23,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23,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23,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23,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23,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23,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23,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23,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D1052-EB21-FE41-9B8C-37741D0B729B}"/>
              </a:ext>
            </a:extLst>
          </p:cNvPr>
          <p:cNvSpPr>
            <a:spLocks noGrp="1"/>
          </p:cNvSpPr>
          <p:nvPr>
            <p:ph type="title"/>
          </p:nvPr>
        </p:nvSpPr>
        <p:spPr>
          <a:xfrm>
            <a:off x="720000" y="619200"/>
            <a:ext cx="10728322" cy="600000"/>
          </a:xfrm>
        </p:spPr>
        <p:txBody>
          <a:bodyPr/>
          <a:lstStyle/>
          <a:p>
            <a:pPr algn="ctr"/>
            <a:r>
              <a:rPr lang="en-US" dirty="0"/>
              <a:t>The Political Climate </a:t>
            </a:r>
          </a:p>
        </p:txBody>
      </p:sp>
      <p:sp>
        <p:nvSpPr>
          <p:cNvPr id="3" name="Content Placeholder 2">
            <a:extLst>
              <a:ext uri="{FF2B5EF4-FFF2-40B4-BE49-F238E27FC236}">
                <a16:creationId xmlns:a16="http://schemas.microsoft.com/office/drawing/2014/main" id="{66EB21D7-50F4-A043-B844-86F1E45765EB}"/>
              </a:ext>
            </a:extLst>
          </p:cNvPr>
          <p:cNvSpPr>
            <a:spLocks noGrp="1"/>
          </p:cNvSpPr>
          <p:nvPr>
            <p:ph idx="1"/>
          </p:nvPr>
        </p:nvSpPr>
        <p:spPr>
          <a:xfrm>
            <a:off x="720000" y="1219200"/>
            <a:ext cx="10728325" cy="4549775"/>
          </a:xfrm>
        </p:spPr>
        <p:txBody>
          <a:bodyPr/>
          <a:lstStyle/>
          <a:p>
            <a:r>
              <a:rPr lang="en-US" dirty="0"/>
              <a:t>The larger the size of the clan, the greater the perceived sense of honor. This praise in the size of one’s tribe during the pre-Islamic era even reached the point where polytheists began to count their dead as a way of bolstering their sense of honor and pride.</a:t>
            </a:r>
          </a:p>
          <a:p>
            <a:r>
              <a:rPr lang="en-CA" dirty="0"/>
              <a:t> Since there was no government, there was no law and no order.</a:t>
            </a:r>
          </a:p>
          <a:p>
            <a:r>
              <a:rPr lang="en-CA" dirty="0"/>
              <a:t>Since there were no such things as police, courts or judges, the only protection a man could find from his enemies, was in his own tribe. The tribe had an obligation to protect its members even if they had committed crimes.</a:t>
            </a:r>
          </a:p>
          <a:p>
            <a:r>
              <a:rPr lang="en-CA" dirty="0"/>
              <a:t>To them, war was a pastime or rather a dangerous sport,</a:t>
            </a:r>
            <a:r>
              <a:rPr lang="en-US" dirty="0"/>
              <a:t> and it in fact, </a:t>
            </a:r>
            <a:r>
              <a:rPr lang="en-CA" dirty="0"/>
              <a:t>war provided an escape from drudgery and from the monotony of life in the desert.</a:t>
            </a:r>
          </a:p>
        </p:txBody>
      </p:sp>
    </p:spTree>
    <p:extLst>
      <p:ext uri="{BB962C8B-B14F-4D97-AF65-F5344CB8AC3E}">
        <p14:creationId xmlns:p14="http://schemas.microsoft.com/office/powerpoint/2010/main" val="978277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B793A-88ED-1D42-A4B7-BA0B7BB6BB64}"/>
              </a:ext>
            </a:extLst>
          </p:cNvPr>
          <p:cNvSpPr>
            <a:spLocks noGrp="1"/>
          </p:cNvSpPr>
          <p:nvPr>
            <p:ph type="title"/>
          </p:nvPr>
        </p:nvSpPr>
        <p:spPr>
          <a:xfrm>
            <a:off x="720000" y="619200"/>
            <a:ext cx="10728322" cy="624384"/>
          </a:xfrm>
        </p:spPr>
        <p:txBody>
          <a:bodyPr/>
          <a:lstStyle/>
          <a:p>
            <a:pPr algn="ctr"/>
            <a:r>
              <a:rPr lang="en-US" dirty="0"/>
              <a:t>The Political Climate </a:t>
            </a:r>
          </a:p>
        </p:txBody>
      </p:sp>
      <p:sp>
        <p:nvSpPr>
          <p:cNvPr id="3" name="Content Placeholder 2">
            <a:extLst>
              <a:ext uri="{FF2B5EF4-FFF2-40B4-BE49-F238E27FC236}">
                <a16:creationId xmlns:a16="http://schemas.microsoft.com/office/drawing/2014/main" id="{3C124B84-3C63-9B43-BC8A-8AA863F1651B}"/>
              </a:ext>
            </a:extLst>
          </p:cNvPr>
          <p:cNvSpPr>
            <a:spLocks noGrp="1"/>
          </p:cNvSpPr>
          <p:nvPr>
            <p:ph idx="1"/>
          </p:nvPr>
        </p:nvSpPr>
        <p:spPr>
          <a:xfrm>
            <a:off x="720000" y="1243584"/>
            <a:ext cx="10728325" cy="4525391"/>
          </a:xfrm>
        </p:spPr>
        <p:txBody>
          <a:bodyPr>
            <a:normAutofit/>
          </a:bodyPr>
          <a:lstStyle/>
          <a:p>
            <a:r>
              <a:rPr lang="en-CA" dirty="0"/>
              <a:t>War gave them an opportunity to display their skills at archery, fencing and horsemanship, and also, in war, they could distinguish themselves by their heroism and at the same time win glory and honor for their tribes. In many cases, the Arabs fought for the sake of fighting.</a:t>
            </a:r>
          </a:p>
          <a:p>
            <a:r>
              <a:rPr lang="en-CA" dirty="0"/>
              <a:t>The political sentiment during the pre-Islamic era was “Might is right”.</a:t>
            </a:r>
          </a:p>
          <a:p>
            <a:r>
              <a:rPr lang="en-CA" dirty="0"/>
              <a:t>The more important tribes exercised a certain amount of authority in their respective areas. In Makkah the dominant tribe was the Quraysh; in Yathrib, the dominant tribes were the Arab tribes of </a:t>
            </a:r>
            <a:r>
              <a:rPr lang="en-CA" dirty="0" err="1"/>
              <a:t>Aus</a:t>
            </a:r>
            <a:r>
              <a:rPr lang="en-CA" dirty="0"/>
              <a:t> and </a:t>
            </a:r>
            <a:r>
              <a:rPr lang="en-CA" dirty="0" err="1"/>
              <a:t>Khazraj</a:t>
            </a:r>
            <a:r>
              <a:rPr lang="en-CA" dirty="0"/>
              <a:t>, and the Jewish tribes of </a:t>
            </a:r>
            <a:r>
              <a:rPr lang="en-CA" dirty="0" err="1"/>
              <a:t>Nadheer</a:t>
            </a:r>
            <a:r>
              <a:rPr lang="en-CA" dirty="0"/>
              <a:t>, </a:t>
            </a:r>
            <a:r>
              <a:rPr lang="en-CA" dirty="0" err="1"/>
              <a:t>Qaynuqaa</a:t>
            </a:r>
            <a:r>
              <a:rPr lang="en-CA" dirty="0"/>
              <a:t> and Qurayza. </a:t>
            </a:r>
          </a:p>
          <a:p>
            <a:endParaRPr lang="en-US" dirty="0"/>
          </a:p>
        </p:txBody>
      </p:sp>
    </p:spTree>
    <p:extLst>
      <p:ext uri="{BB962C8B-B14F-4D97-AF65-F5344CB8AC3E}">
        <p14:creationId xmlns:p14="http://schemas.microsoft.com/office/powerpoint/2010/main" val="3724045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64DB9-623F-E844-AC73-868AD0E909F6}"/>
              </a:ext>
            </a:extLst>
          </p:cNvPr>
          <p:cNvSpPr>
            <a:spLocks noGrp="1"/>
          </p:cNvSpPr>
          <p:nvPr>
            <p:ph type="title"/>
          </p:nvPr>
        </p:nvSpPr>
        <p:spPr>
          <a:xfrm>
            <a:off x="720000" y="619200"/>
            <a:ext cx="10728322" cy="539040"/>
          </a:xfrm>
        </p:spPr>
        <p:txBody>
          <a:bodyPr/>
          <a:lstStyle/>
          <a:p>
            <a:pPr algn="ctr"/>
            <a:r>
              <a:rPr lang="en-US" dirty="0"/>
              <a:t>The Economic Conditions</a:t>
            </a:r>
          </a:p>
        </p:txBody>
      </p:sp>
      <p:sp>
        <p:nvSpPr>
          <p:cNvPr id="3" name="Content Placeholder 2">
            <a:extLst>
              <a:ext uri="{FF2B5EF4-FFF2-40B4-BE49-F238E27FC236}">
                <a16:creationId xmlns:a16="http://schemas.microsoft.com/office/drawing/2014/main" id="{063789B0-9D3E-4841-8043-02B87BA23046}"/>
              </a:ext>
            </a:extLst>
          </p:cNvPr>
          <p:cNvSpPr>
            <a:spLocks noGrp="1"/>
          </p:cNvSpPr>
          <p:nvPr>
            <p:ph idx="1"/>
          </p:nvPr>
        </p:nvSpPr>
        <p:spPr>
          <a:xfrm>
            <a:off x="720000" y="1158240"/>
            <a:ext cx="10728325" cy="4610735"/>
          </a:xfrm>
        </p:spPr>
        <p:txBody>
          <a:bodyPr/>
          <a:lstStyle/>
          <a:p>
            <a:r>
              <a:rPr lang="en-CA" dirty="0"/>
              <a:t>Economically, the Jews were among the wealthiest in Arabia</a:t>
            </a:r>
          </a:p>
          <a:p>
            <a:r>
              <a:rPr lang="en-CA" dirty="0"/>
              <a:t>They were the owners of the best lands in Hijaz, and they were the best farmers in the region.</a:t>
            </a:r>
          </a:p>
          <a:p>
            <a:r>
              <a:rPr lang="en-CA" dirty="0"/>
              <a:t>Slavery was an economic institution in Arabia. Male and female slaves were sold and bought like commodities. This provided a robust free-labor force.</a:t>
            </a:r>
          </a:p>
          <a:p>
            <a:r>
              <a:rPr lang="en-CA" dirty="0"/>
              <a:t>The most powerful class of the Arabs was made up by the capitalists and money-lenders.</a:t>
            </a:r>
          </a:p>
          <a:p>
            <a:r>
              <a:rPr lang="en-CA" dirty="0"/>
              <a:t>The most important urban centers of Arabia were Makkah and Yathrib, both in Hijaz. The citizens of Makkah were mostly merchants, traders and money-lenders. Their caravans traveled in summer to Syria and in winter to Yemen. The residents of Yathrib were primarily farmers.</a:t>
            </a:r>
            <a:endParaRPr lang="en-US" dirty="0"/>
          </a:p>
        </p:txBody>
      </p:sp>
    </p:spTree>
    <p:extLst>
      <p:ext uri="{BB962C8B-B14F-4D97-AF65-F5344CB8AC3E}">
        <p14:creationId xmlns:p14="http://schemas.microsoft.com/office/powerpoint/2010/main" val="509674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07ACE-7D75-E24C-AA04-C273EF924056}"/>
              </a:ext>
            </a:extLst>
          </p:cNvPr>
          <p:cNvSpPr>
            <a:spLocks noGrp="1"/>
          </p:cNvSpPr>
          <p:nvPr>
            <p:ph type="title"/>
          </p:nvPr>
        </p:nvSpPr>
        <p:spPr>
          <a:xfrm>
            <a:off x="720000" y="619200"/>
            <a:ext cx="10728322" cy="624384"/>
          </a:xfrm>
        </p:spPr>
        <p:txBody>
          <a:bodyPr/>
          <a:lstStyle/>
          <a:p>
            <a:pPr algn="ctr"/>
            <a:r>
              <a:rPr lang="en-US" dirty="0"/>
              <a:t>The Economic Conditions</a:t>
            </a:r>
          </a:p>
        </p:txBody>
      </p:sp>
      <p:sp>
        <p:nvSpPr>
          <p:cNvPr id="3" name="Content Placeholder 2">
            <a:extLst>
              <a:ext uri="{FF2B5EF4-FFF2-40B4-BE49-F238E27FC236}">
                <a16:creationId xmlns:a16="http://schemas.microsoft.com/office/drawing/2014/main" id="{85F71912-222B-C84C-9E61-11916626A5C8}"/>
              </a:ext>
            </a:extLst>
          </p:cNvPr>
          <p:cNvSpPr>
            <a:spLocks noGrp="1"/>
          </p:cNvSpPr>
          <p:nvPr>
            <p:ph idx="1"/>
          </p:nvPr>
        </p:nvSpPr>
        <p:spPr>
          <a:xfrm>
            <a:off x="720000" y="1243584"/>
            <a:ext cx="10728325" cy="4525391"/>
          </a:xfrm>
        </p:spPr>
        <p:txBody>
          <a:bodyPr/>
          <a:lstStyle/>
          <a:p>
            <a:r>
              <a:rPr lang="en-CA" dirty="0"/>
              <a:t>“Usury (</a:t>
            </a:r>
            <a:r>
              <a:rPr lang="en-CA" dirty="0" err="1"/>
              <a:t>riba</a:t>
            </a:r>
            <a:r>
              <a:rPr lang="en-CA" dirty="0"/>
              <a:t>) was widely practiced in Makkah, for in order to participate in the profitable caravan trade many a </a:t>
            </a:r>
            <a:r>
              <a:rPr lang="en-CA" dirty="0" err="1"/>
              <a:t>Makkan</a:t>
            </a:r>
            <a:r>
              <a:rPr lang="en-CA" dirty="0"/>
              <a:t> who had only a modest income had to resort to usurers; despite the high interest, he could hope to benefit after the safe return of the caravan. The richer merchants were both traders and usurers.</a:t>
            </a:r>
          </a:p>
          <a:p>
            <a:endParaRPr lang="en-US" dirty="0"/>
          </a:p>
        </p:txBody>
      </p:sp>
    </p:spTree>
    <p:extLst>
      <p:ext uri="{BB962C8B-B14F-4D97-AF65-F5344CB8AC3E}">
        <p14:creationId xmlns:p14="http://schemas.microsoft.com/office/powerpoint/2010/main" val="3610158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EBFBC-9A3E-4741-B509-0DEC5CAFC624}"/>
              </a:ext>
            </a:extLst>
          </p:cNvPr>
          <p:cNvSpPr>
            <a:spLocks noGrp="1"/>
          </p:cNvSpPr>
          <p:nvPr>
            <p:ph type="title"/>
          </p:nvPr>
        </p:nvSpPr>
        <p:spPr>
          <a:xfrm>
            <a:off x="720000" y="619200"/>
            <a:ext cx="10728322" cy="587808"/>
          </a:xfrm>
        </p:spPr>
        <p:txBody>
          <a:bodyPr/>
          <a:lstStyle/>
          <a:p>
            <a:pPr algn="ctr"/>
            <a:r>
              <a:rPr lang="en-US" dirty="0"/>
              <a:t>Social Values and Norms</a:t>
            </a:r>
          </a:p>
        </p:txBody>
      </p:sp>
      <p:sp>
        <p:nvSpPr>
          <p:cNvPr id="3" name="Content Placeholder 2">
            <a:extLst>
              <a:ext uri="{FF2B5EF4-FFF2-40B4-BE49-F238E27FC236}">
                <a16:creationId xmlns:a16="http://schemas.microsoft.com/office/drawing/2014/main" id="{98F3505F-F22E-FD49-AEAC-6F9F44B94CDC}"/>
              </a:ext>
            </a:extLst>
          </p:cNvPr>
          <p:cNvSpPr>
            <a:spLocks noGrp="1"/>
          </p:cNvSpPr>
          <p:nvPr>
            <p:ph idx="1"/>
          </p:nvPr>
        </p:nvSpPr>
        <p:spPr>
          <a:xfrm>
            <a:off x="548640" y="1207008"/>
            <a:ext cx="10899685" cy="5031792"/>
          </a:xfrm>
        </p:spPr>
        <p:txBody>
          <a:bodyPr>
            <a:normAutofit/>
          </a:bodyPr>
          <a:lstStyle/>
          <a:p>
            <a:r>
              <a:rPr lang="en-CA" dirty="0"/>
              <a:t>Women had almost no legal status under tribal law in pre-Islamic Arabia. </a:t>
            </a:r>
          </a:p>
          <a:p>
            <a:r>
              <a:rPr lang="en-CA" dirty="0"/>
              <a:t>Women were of little utility beyond child-bearing and physical pleasure. The number of women a man could marry was not fixed. When a man died, his son “inherited” all his wives except his own mother.</a:t>
            </a:r>
          </a:p>
          <a:p>
            <a:r>
              <a:rPr lang="en-CA" dirty="0"/>
              <a:t>One of the most important roles for women was to produce children, especially male offspring; women also cooked meals, milked animals, washed clothes, prepared butter and cheese, spun wool, and wove fabric for tents.</a:t>
            </a:r>
          </a:p>
          <a:p>
            <a:r>
              <a:rPr lang="en-CA" dirty="0"/>
              <a:t>Upper-class women usually had more rights than tribal women and might own property or even inherit from relatives.</a:t>
            </a:r>
          </a:p>
          <a:p>
            <a:endParaRPr lang="en-CA" dirty="0"/>
          </a:p>
          <a:p>
            <a:endParaRPr lang="en-CA" dirty="0"/>
          </a:p>
        </p:txBody>
      </p:sp>
    </p:spTree>
    <p:extLst>
      <p:ext uri="{BB962C8B-B14F-4D97-AF65-F5344CB8AC3E}">
        <p14:creationId xmlns:p14="http://schemas.microsoft.com/office/powerpoint/2010/main" val="2057779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B2CBD-7051-7546-BD8F-2840EBF8B3BB}"/>
              </a:ext>
            </a:extLst>
          </p:cNvPr>
          <p:cNvSpPr>
            <a:spLocks noGrp="1"/>
          </p:cNvSpPr>
          <p:nvPr>
            <p:ph type="title"/>
          </p:nvPr>
        </p:nvSpPr>
        <p:spPr>
          <a:xfrm>
            <a:off x="720000" y="619200"/>
            <a:ext cx="10728322" cy="624384"/>
          </a:xfrm>
        </p:spPr>
        <p:txBody>
          <a:bodyPr/>
          <a:lstStyle/>
          <a:p>
            <a:pPr algn="ctr"/>
            <a:r>
              <a:rPr lang="en-US" dirty="0"/>
              <a:t>Social Values and Norms</a:t>
            </a:r>
          </a:p>
        </p:txBody>
      </p:sp>
      <p:sp>
        <p:nvSpPr>
          <p:cNvPr id="3" name="Content Placeholder 2">
            <a:extLst>
              <a:ext uri="{FF2B5EF4-FFF2-40B4-BE49-F238E27FC236}">
                <a16:creationId xmlns:a16="http://schemas.microsoft.com/office/drawing/2014/main" id="{70A1A6F3-D049-3047-9405-C1981248FFE1}"/>
              </a:ext>
            </a:extLst>
          </p:cNvPr>
          <p:cNvSpPr>
            <a:spLocks noGrp="1"/>
          </p:cNvSpPr>
          <p:nvPr>
            <p:ph idx="1"/>
          </p:nvPr>
        </p:nvSpPr>
        <p:spPr>
          <a:xfrm>
            <a:off x="720000" y="1243584"/>
            <a:ext cx="10728325" cy="4525391"/>
          </a:xfrm>
        </p:spPr>
        <p:txBody>
          <a:bodyPr>
            <a:normAutofit/>
          </a:bodyPr>
          <a:lstStyle/>
          <a:p>
            <a:r>
              <a:rPr lang="en-CA" dirty="0"/>
              <a:t>The barbaric practice of female infanticide was widely prevalent in the pre-Islamic era:</a:t>
            </a:r>
          </a:p>
          <a:p>
            <a:pPr marL="0" indent="0" algn="ctr">
              <a:buNone/>
            </a:pPr>
            <a:r>
              <a:rPr lang="ar-AE" sz="2400" b="1" dirty="0"/>
              <a:t>وَإِذَا بُشِّرَ أَحَدُهُمْ بِالأُنثَى ظَلَّ وَجْهُهُ مُسْوَدًّا وَهُوَ كَظِيمٌ تَوَارَى مِنَ الْقَوْمِ مِن سُوءِ مَا بُشِّرَ بِهِ أَيُمْسِكُهُ عَلَى هُونٍ أَمْ يَدُسُّهُ فِي التُّرَابِ أَلاَ سَاء مَا يَحْكُمُونَ</a:t>
            </a:r>
            <a:endParaRPr lang="en-US" sz="2400" b="1" dirty="0"/>
          </a:p>
          <a:p>
            <a:pPr marL="0" indent="0" algn="ctr">
              <a:buNone/>
            </a:pPr>
            <a:r>
              <a:rPr lang="en-CA" i="1" dirty="0"/>
              <a:t>“And when one of them is informed of [the birth of] a female, his face becomes dark, and he suppresses grief. He hides himself from the people because of the ill of which he has been informed. Should he keep it in humiliation or bury it in the ground? Unquestionably, evil is is their judgement.” </a:t>
            </a:r>
            <a:r>
              <a:rPr lang="en-CA" dirty="0"/>
              <a:t>Quran 16:58-59</a:t>
            </a:r>
            <a:endParaRPr lang="en-CA" sz="2400" b="1" dirty="0"/>
          </a:p>
          <a:p>
            <a:pPr marL="0" indent="0" algn="ctr">
              <a:buNone/>
            </a:pPr>
            <a:endParaRPr lang="en-CA" dirty="0"/>
          </a:p>
          <a:p>
            <a:endParaRPr lang="en-CA" dirty="0"/>
          </a:p>
          <a:p>
            <a:endParaRPr lang="en-CA" dirty="0"/>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1812504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BD9FC-E515-4C48-8E8A-B73D88C3A04C}"/>
              </a:ext>
            </a:extLst>
          </p:cNvPr>
          <p:cNvSpPr>
            <a:spLocks noGrp="1"/>
          </p:cNvSpPr>
          <p:nvPr>
            <p:ph type="title"/>
          </p:nvPr>
        </p:nvSpPr>
        <p:spPr>
          <a:xfrm>
            <a:off x="720000" y="619200"/>
            <a:ext cx="10728322" cy="612192"/>
          </a:xfrm>
        </p:spPr>
        <p:txBody>
          <a:bodyPr/>
          <a:lstStyle/>
          <a:p>
            <a:pPr algn="ctr"/>
            <a:r>
              <a:rPr lang="en-US" dirty="0"/>
              <a:t>Social Values and Norms</a:t>
            </a:r>
          </a:p>
        </p:txBody>
      </p:sp>
      <p:sp>
        <p:nvSpPr>
          <p:cNvPr id="3" name="Content Placeholder 2">
            <a:extLst>
              <a:ext uri="{FF2B5EF4-FFF2-40B4-BE49-F238E27FC236}">
                <a16:creationId xmlns:a16="http://schemas.microsoft.com/office/drawing/2014/main" id="{E5C85E52-440B-BF44-9FC4-C4BCC3102CA6}"/>
              </a:ext>
            </a:extLst>
          </p:cNvPr>
          <p:cNvSpPr>
            <a:spLocks noGrp="1"/>
          </p:cNvSpPr>
          <p:nvPr>
            <p:ph idx="1"/>
          </p:nvPr>
        </p:nvSpPr>
        <p:spPr>
          <a:xfrm>
            <a:off x="720000" y="1231392"/>
            <a:ext cx="10728325" cy="4537583"/>
          </a:xfrm>
        </p:spPr>
        <p:txBody>
          <a:bodyPr/>
          <a:lstStyle/>
          <a:p>
            <a:r>
              <a:rPr lang="en-CA" dirty="0"/>
              <a:t>Drunkenness was a common vice of the Arabs. With drunkenness went their gambling. They were compulsive drinkers and compulsive gamblers. The relations of the sexes were extremely loose. Many women sold sex to make their living since there was little else they could do.</a:t>
            </a:r>
          </a:p>
          <a:p>
            <a:r>
              <a:rPr lang="en-CA" dirty="0"/>
              <a:t>Despite their hedonistic inclinations, the Arabs did possess certain praiseworthy qualities, or at least they saw them to be worthy of praise:</a:t>
            </a:r>
          </a:p>
          <a:p>
            <a:pPr lvl="1"/>
            <a:r>
              <a:rPr lang="en-CA" dirty="0"/>
              <a:t>1. Generosity and hospitality</a:t>
            </a:r>
          </a:p>
          <a:p>
            <a:pPr lvl="1"/>
            <a:r>
              <a:rPr lang="en-CA" dirty="0"/>
              <a:t>2. Sharp memory and eloquence</a:t>
            </a:r>
          </a:p>
          <a:p>
            <a:pPr lvl="1"/>
            <a:r>
              <a:rPr lang="en-CA" dirty="0"/>
              <a:t>3. Truthfulness</a:t>
            </a:r>
          </a:p>
          <a:p>
            <a:pPr lvl="1"/>
            <a:r>
              <a:rPr lang="en-CA" dirty="0"/>
              <a:t>4. Bravery </a:t>
            </a:r>
          </a:p>
          <a:p>
            <a:endParaRPr lang="en-CA" dirty="0"/>
          </a:p>
          <a:p>
            <a:endParaRPr lang="en-US" dirty="0"/>
          </a:p>
        </p:txBody>
      </p:sp>
    </p:spTree>
    <p:extLst>
      <p:ext uri="{BB962C8B-B14F-4D97-AF65-F5344CB8AC3E}">
        <p14:creationId xmlns:p14="http://schemas.microsoft.com/office/powerpoint/2010/main" val="3535205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54193-F7A5-1048-8C52-51331E0F9198}"/>
              </a:ext>
            </a:extLst>
          </p:cNvPr>
          <p:cNvSpPr>
            <a:spLocks noGrp="1"/>
          </p:cNvSpPr>
          <p:nvPr>
            <p:ph type="title"/>
          </p:nvPr>
        </p:nvSpPr>
        <p:spPr>
          <a:xfrm>
            <a:off x="720000" y="619200"/>
            <a:ext cx="10728322" cy="563424"/>
          </a:xfrm>
        </p:spPr>
        <p:txBody>
          <a:bodyPr>
            <a:normAutofit/>
          </a:bodyPr>
          <a:lstStyle/>
          <a:p>
            <a:pPr algn="ctr"/>
            <a:r>
              <a:rPr lang="en-US" dirty="0"/>
              <a:t>The Religious Demographic</a:t>
            </a:r>
          </a:p>
        </p:txBody>
      </p:sp>
      <p:sp>
        <p:nvSpPr>
          <p:cNvPr id="3" name="Content Placeholder 2">
            <a:extLst>
              <a:ext uri="{FF2B5EF4-FFF2-40B4-BE49-F238E27FC236}">
                <a16:creationId xmlns:a16="http://schemas.microsoft.com/office/drawing/2014/main" id="{4463776E-CF2A-AF46-A742-30637BB088F9}"/>
              </a:ext>
            </a:extLst>
          </p:cNvPr>
          <p:cNvSpPr>
            <a:spLocks noGrp="1"/>
          </p:cNvSpPr>
          <p:nvPr>
            <p:ph idx="1"/>
          </p:nvPr>
        </p:nvSpPr>
        <p:spPr>
          <a:xfrm>
            <a:off x="720000" y="1182624"/>
            <a:ext cx="10728325" cy="4586351"/>
          </a:xfrm>
        </p:spPr>
        <p:txBody>
          <a:bodyPr/>
          <a:lstStyle/>
          <a:p>
            <a:r>
              <a:rPr lang="en-US" b="1" dirty="0"/>
              <a:t>1. Paganism</a:t>
            </a:r>
          </a:p>
          <a:p>
            <a:r>
              <a:rPr lang="en-US" dirty="0"/>
              <a:t>Pagan rituals and beliefs were widespread throughout Arabia and over the centuries, had slowly crept into </a:t>
            </a:r>
            <a:r>
              <a:rPr lang="en-US" dirty="0" err="1"/>
              <a:t>Makkan</a:t>
            </a:r>
            <a:r>
              <a:rPr lang="en-US" dirty="0"/>
              <a:t> society.</a:t>
            </a:r>
          </a:p>
          <a:p>
            <a:r>
              <a:rPr lang="en-US" dirty="0"/>
              <a:t>The </a:t>
            </a:r>
            <a:r>
              <a:rPr lang="en-US" dirty="0" err="1"/>
              <a:t>Ka’bah</a:t>
            </a:r>
            <a:r>
              <a:rPr lang="en-US" dirty="0"/>
              <a:t> which was erected as the House of the One true God had turned into a storage facility for a pantheon of idols and statues.</a:t>
            </a:r>
          </a:p>
          <a:p>
            <a:r>
              <a:rPr lang="en-US" dirty="0"/>
              <a:t>Not only did Makkah have a chief idol named Hubal, it was surrounded by three sister idols (al-Lat, al-</a:t>
            </a:r>
            <a:r>
              <a:rPr lang="en-US" dirty="0" err="1"/>
              <a:t>Manaat</a:t>
            </a:r>
            <a:r>
              <a:rPr lang="en-US" dirty="0"/>
              <a:t>, and al-Uzzah).</a:t>
            </a:r>
          </a:p>
          <a:p>
            <a:r>
              <a:rPr lang="en-US" dirty="0"/>
              <a:t>The pagans did not see monotheism as incompatible with polytheism.</a:t>
            </a:r>
          </a:p>
          <a:p>
            <a:r>
              <a:rPr lang="en-US" dirty="0"/>
              <a:t>They viewed Allah as the creator while the idols acted as the sustainers and managers of the affairs of creation.</a:t>
            </a:r>
          </a:p>
        </p:txBody>
      </p:sp>
    </p:spTree>
    <p:extLst>
      <p:ext uri="{BB962C8B-B14F-4D97-AF65-F5344CB8AC3E}">
        <p14:creationId xmlns:p14="http://schemas.microsoft.com/office/powerpoint/2010/main" val="685084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95ECF-606C-BC47-BD46-37D5B8564BD7}"/>
              </a:ext>
            </a:extLst>
          </p:cNvPr>
          <p:cNvSpPr>
            <a:spLocks noGrp="1"/>
          </p:cNvSpPr>
          <p:nvPr>
            <p:ph type="title"/>
          </p:nvPr>
        </p:nvSpPr>
        <p:spPr>
          <a:xfrm>
            <a:off x="720000" y="619200"/>
            <a:ext cx="10728322" cy="587808"/>
          </a:xfrm>
        </p:spPr>
        <p:txBody>
          <a:bodyPr/>
          <a:lstStyle/>
          <a:p>
            <a:pPr algn="ctr"/>
            <a:r>
              <a:rPr lang="en-US" dirty="0"/>
              <a:t>The Religious Demographic</a:t>
            </a:r>
          </a:p>
        </p:txBody>
      </p:sp>
      <p:sp>
        <p:nvSpPr>
          <p:cNvPr id="3" name="Content Placeholder 2">
            <a:extLst>
              <a:ext uri="{FF2B5EF4-FFF2-40B4-BE49-F238E27FC236}">
                <a16:creationId xmlns:a16="http://schemas.microsoft.com/office/drawing/2014/main" id="{45A8FE8C-573D-0847-BB13-8856E670CC5A}"/>
              </a:ext>
            </a:extLst>
          </p:cNvPr>
          <p:cNvSpPr>
            <a:spLocks noGrp="1"/>
          </p:cNvSpPr>
          <p:nvPr>
            <p:ph idx="1"/>
          </p:nvPr>
        </p:nvSpPr>
        <p:spPr>
          <a:xfrm>
            <a:off x="720000" y="1207008"/>
            <a:ext cx="10728325" cy="4561967"/>
          </a:xfrm>
        </p:spPr>
        <p:txBody>
          <a:bodyPr/>
          <a:lstStyle/>
          <a:p>
            <a:r>
              <a:rPr lang="en-US" b="1" dirty="0"/>
              <a:t>2. Zoroastrianism</a:t>
            </a:r>
          </a:p>
          <a:p>
            <a:r>
              <a:rPr lang="en-US" dirty="0"/>
              <a:t>Zoroastrianism was the dominant religion  of the Persian empire.</a:t>
            </a:r>
          </a:p>
          <a:p>
            <a:r>
              <a:rPr lang="en-US" dirty="0"/>
              <a:t>Founded by Prophet Zoroaster in the 10 or 11</a:t>
            </a:r>
            <a:r>
              <a:rPr lang="en-US" baseline="30000" dirty="0"/>
              <a:t>th</a:t>
            </a:r>
            <a:r>
              <a:rPr lang="en-US" dirty="0"/>
              <a:t> century BCE.</a:t>
            </a:r>
          </a:p>
          <a:p>
            <a:r>
              <a:rPr lang="en-US" dirty="0"/>
              <a:t>It began as a monotheistic tradition with a divinely revealed scripture but later developed into a dualistic theology, pitting good against evil.</a:t>
            </a:r>
          </a:p>
          <a:p>
            <a:r>
              <a:rPr lang="en-US" dirty="0"/>
              <a:t>While the vast majority of Persia was Zoroastrian, the empire also served as a refuge for many Jews and Nestorian Christians. </a:t>
            </a:r>
          </a:p>
        </p:txBody>
      </p:sp>
    </p:spTree>
    <p:extLst>
      <p:ext uri="{BB962C8B-B14F-4D97-AF65-F5344CB8AC3E}">
        <p14:creationId xmlns:p14="http://schemas.microsoft.com/office/powerpoint/2010/main" val="18997112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4872E-5EFA-4F44-B8C7-1F7B3F875C04}"/>
              </a:ext>
            </a:extLst>
          </p:cNvPr>
          <p:cNvSpPr>
            <a:spLocks noGrp="1"/>
          </p:cNvSpPr>
          <p:nvPr>
            <p:ph type="title"/>
          </p:nvPr>
        </p:nvSpPr>
        <p:spPr>
          <a:xfrm>
            <a:off x="720000" y="619200"/>
            <a:ext cx="10728322" cy="600000"/>
          </a:xfrm>
        </p:spPr>
        <p:txBody>
          <a:bodyPr/>
          <a:lstStyle/>
          <a:p>
            <a:pPr algn="ctr"/>
            <a:r>
              <a:rPr lang="en-US" dirty="0"/>
              <a:t>The Religious Demographic</a:t>
            </a:r>
          </a:p>
        </p:txBody>
      </p:sp>
      <p:sp>
        <p:nvSpPr>
          <p:cNvPr id="3" name="Content Placeholder 2">
            <a:extLst>
              <a:ext uri="{FF2B5EF4-FFF2-40B4-BE49-F238E27FC236}">
                <a16:creationId xmlns:a16="http://schemas.microsoft.com/office/drawing/2014/main" id="{27515CC0-F80A-0B43-B546-93B533E3332F}"/>
              </a:ext>
            </a:extLst>
          </p:cNvPr>
          <p:cNvSpPr>
            <a:spLocks noGrp="1"/>
          </p:cNvSpPr>
          <p:nvPr>
            <p:ph idx="1"/>
          </p:nvPr>
        </p:nvSpPr>
        <p:spPr>
          <a:xfrm>
            <a:off x="720000" y="1219200"/>
            <a:ext cx="10728325" cy="4815840"/>
          </a:xfrm>
        </p:spPr>
        <p:txBody>
          <a:bodyPr/>
          <a:lstStyle/>
          <a:p>
            <a:r>
              <a:rPr lang="en-US" b="1" dirty="0"/>
              <a:t>3. Judaism </a:t>
            </a:r>
          </a:p>
          <a:p>
            <a:r>
              <a:rPr lang="en-US" dirty="0"/>
              <a:t>The Jews traced their ancestry from Abraham through his second son, Isaac.</a:t>
            </a:r>
          </a:p>
          <a:p>
            <a:r>
              <a:rPr lang="en-US" dirty="0"/>
              <a:t>Isaac’s son Jacob had 12 sons, including Prophet Joseph.</a:t>
            </a:r>
          </a:p>
          <a:p>
            <a:r>
              <a:rPr lang="en-US" dirty="0"/>
              <a:t>Thus, Jacob’s sons formed the 12 tribes of Israel which spread throughout Canaan and gave rise to the great Hebrew prophets mentioned in the Bible and Quran.</a:t>
            </a:r>
          </a:p>
          <a:p>
            <a:r>
              <a:rPr lang="en-US" dirty="0"/>
              <a:t>The Jews experienced a number of successive diasporas from their lands in Canaan.</a:t>
            </a:r>
          </a:p>
          <a:p>
            <a:r>
              <a:rPr lang="en-US" dirty="0"/>
              <a:t>The most </a:t>
            </a:r>
            <a:r>
              <a:rPr lang="en-US" dirty="0" err="1"/>
              <a:t>revent</a:t>
            </a:r>
            <a:r>
              <a:rPr lang="en-US" dirty="0"/>
              <a:t> occurred after the Roman occupation of Jerusalem in 70 CE, which forced a number of Jewish tribes to seek refuge in the Arabian peninsula. </a:t>
            </a:r>
          </a:p>
          <a:p>
            <a:r>
              <a:rPr lang="en-US" dirty="0"/>
              <a:t>By the end of the 6</a:t>
            </a:r>
            <a:r>
              <a:rPr lang="en-US" baseline="30000" dirty="0"/>
              <a:t>th</a:t>
            </a:r>
            <a:r>
              <a:rPr lang="en-US" dirty="0"/>
              <a:t> century, Jewish tribes had spread all over the Middle East.</a:t>
            </a:r>
          </a:p>
        </p:txBody>
      </p:sp>
    </p:spTree>
    <p:extLst>
      <p:ext uri="{BB962C8B-B14F-4D97-AF65-F5344CB8AC3E}">
        <p14:creationId xmlns:p14="http://schemas.microsoft.com/office/powerpoint/2010/main" val="1580987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FC57-F83D-E448-8EE8-9F7D22F73B24}"/>
              </a:ext>
            </a:extLst>
          </p:cNvPr>
          <p:cNvSpPr>
            <a:spLocks noGrp="1"/>
          </p:cNvSpPr>
          <p:nvPr>
            <p:ph type="title"/>
          </p:nvPr>
        </p:nvSpPr>
        <p:spPr>
          <a:xfrm>
            <a:off x="720000" y="619200"/>
            <a:ext cx="10728322" cy="685344"/>
          </a:xfrm>
        </p:spPr>
        <p:txBody>
          <a:bodyPr/>
          <a:lstStyle/>
          <a:p>
            <a:pPr algn="ctr"/>
            <a:r>
              <a:rPr lang="en-US" dirty="0"/>
              <a:t>The Era of Ignorance</a:t>
            </a:r>
          </a:p>
        </p:txBody>
      </p:sp>
      <p:sp>
        <p:nvSpPr>
          <p:cNvPr id="3" name="Content Placeholder 2">
            <a:extLst>
              <a:ext uri="{FF2B5EF4-FFF2-40B4-BE49-F238E27FC236}">
                <a16:creationId xmlns:a16="http://schemas.microsoft.com/office/drawing/2014/main" id="{C3EB9D1B-D9B9-614E-9247-0802E37A5989}"/>
              </a:ext>
            </a:extLst>
          </p:cNvPr>
          <p:cNvSpPr>
            <a:spLocks noGrp="1"/>
          </p:cNvSpPr>
          <p:nvPr>
            <p:ph idx="1"/>
          </p:nvPr>
        </p:nvSpPr>
        <p:spPr>
          <a:xfrm>
            <a:off x="720000" y="1219200"/>
            <a:ext cx="10728325" cy="4549775"/>
          </a:xfrm>
        </p:spPr>
        <p:txBody>
          <a:bodyPr/>
          <a:lstStyle/>
          <a:p>
            <a:r>
              <a:rPr lang="en-US" dirty="0"/>
              <a:t>The pre-Islamic era is often called “The Era of Ignorance” </a:t>
            </a:r>
            <a:r>
              <a:rPr lang="ar-AE" dirty="0"/>
              <a:t>زمن الجاهليّة</a:t>
            </a:r>
            <a:r>
              <a:rPr lang="en-US" dirty="0"/>
              <a:t> </a:t>
            </a:r>
          </a:p>
          <a:p>
            <a:r>
              <a:rPr lang="en-US" dirty="0"/>
              <a:t>Historians maintain that it began about 150—200 years before the Prophet began his prophetic mission.</a:t>
            </a:r>
          </a:p>
          <a:p>
            <a:r>
              <a:rPr lang="en-US" dirty="0"/>
              <a:t>The term “</a:t>
            </a:r>
            <a:r>
              <a:rPr lang="en-US" dirty="0" err="1"/>
              <a:t>jahiliyyah</a:t>
            </a:r>
            <a:r>
              <a:rPr lang="en-US" dirty="0"/>
              <a:t>” was first used in the Quran to refer to the era before the coming of Islam</a:t>
            </a:r>
          </a:p>
          <a:p>
            <a:r>
              <a:rPr lang="en-US" dirty="0"/>
              <a:t>However, the Quran does not confine it to a specific geographic location.</a:t>
            </a:r>
          </a:p>
          <a:p>
            <a:r>
              <a:rPr lang="en-US" dirty="0"/>
              <a:t>The word “</a:t>
            </a:r>
            <a:r>
              <a:rPr lang="en-US" dirty="0" err="1"/>
              <a:t>jahilliyah</a:t>
            </a:r>
            <a:r>
              <a:rPr lang="en-US" dirty="0"/>
              <a:t>” is derived from the word “</a:t>
            </a:r>
            <a:r>
              <a:rPr lang="en-US" dirty="0" err="1"/>
              <a:t>jahl</a:t>
            </a:r>
            <a:r>
              <a:rPr lang="en-US" dirty="0"/>
              <a:t>” which means ignorance. However, this is not a reference to just a lack of knowledge, since it is possible to have knowledge but still remain in a state of “</a:t>
            </a:r>
            <a:r>
              <a:rPr lang="en-US" dirty="0" err="1"/>
              <a:t>jahl</a:t>
            </a:r>
            <a:r>
              <a:rPr lang="en-US" dirty="0"/>
              <a:t>”.</a:t>
            </a:r>
          </a:p>
          <a:p>
            <a:r>
              <a:rPr lang="en-US" dirty="0"/>
              <a:t>.</a:t>
            </a:r>
          </a:p>
          <a:p>
            <a:endParaRPr lang="en-US" dirty="0"/>
          </a:p>
        </p:txBody>
      </p:sp>
    </p:spTree>
    <p:extLst>
      <p:ext uri="{BB962C8B-B14F-4D97-AF65-F5344CB8AC3E}">
        <p14:creationId xmlns:p14="http://schemas.microsoft.com/office/powerpoint/2010/main" val="4082084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ADD50-C2DB-EB4E-867A-DCE660948930}"/>
              </a:ext>
            </a:extLst>
          </p:cNvPr>
          <p:cNvSpPr>
            <a:spLocks noGrp="1"/>
          </p:cNvSpPr>
          <p:nvPr>
            <p:ph type="title"/>
          </p:nvPr>
        </p:nvSpPr>
        <p:spPr>
          <a:xfrm>
            <a:off x="720000" y="619200"/>
            <a:ext cx="10728322" cy="600000"/>
          </a:xfrm>
        </p:spPr>
        <p:txBody>
          <a:bodyPr>
            <a:normAutofit/>
          </a:bodyPr>
          <a:lstStyle/>
          <a:p>
            <a:pPr algn="ctr"/>
            <a:r>
              <a:rPr lang="en-US" dirty="0"/>
              <a:t>The Religious Demographic</a:t>
            </a:r>
          </a:p>
        </p:txBody>
      </p:sp>
      <p:sp>
        <p:nvSpPr>
          <p:cNvPr id="3" name="Content Placeholder 2">
            <a:extLst>
              <a:ext uri="{FF2B5EF4-FFF2-40B4-BE49-F238E27FC236}">
                <a16:creationId xmlns:a16="http://schemas.microsoft.com/office/drawing/2014/main" id="{E1798825-DBA4-0B46-AB50-1522DCFC3ABE}"/>
              </a:ext>
            </a:extLst>
          </p:cNvPr>
          <p:cNvSpPr>
            <a:spLocks noGrp="1"/>
          </p:cNvSpPr>
          <p:nvPr>
            <p:ph idx="1"/>
          </p:nvPr>
        </p:nvSpPr>
        <p:spPr>
          <a:xfrm>
            <a:off x="720000" y="1219200"/>
            <a:ext cx="10728325" cy="4549775"/>
          </a:xfrm>
        </p:spPr>
        <p:txBody>
          <a:bodyPr/>
          <a:lstStyle/>
          <a:p>
            <a:r>
              <a:rPr lang="en-US" dirty="0"/>
              <a:t>One of these enclaves was known as Yathrib, a collection of Jewish settlements roughly 200 miles north of Makkah.</a:t>
            </a:r>
          </a:p>
          <a:p>
            <a:r>
              <a:rPr lang="en-US" dirty="0"/>
              <a:t>Many of them had settled there in anticipation of the advent of God’s final messenger:</a:t>
            </a:r>
          </a:p>
          <a:p>
            <a:pPr marL="0" indent="0" algn="ctr">
              <a:buNone/>
            </a:pPr>
            <a:r>
              <a:rPr lang="ar-AE" sz="2400" b="1" dirty="0"/>
              <a:t>وَلَمَّا جَاءهُمْ كِتَابٌ مِّنْ عِندِ اللّهِ مُصَدِّقٌ لِّمَا مَعَهُمْ وَكَانُواْ مِن قَبْلُ يَسْتَفْتِحُونَ عَلَى الَّذِينَ كَفَرُواْ فَلَمَّا جَاءهُم مَّا عَرَفُواْ كَفَرُواْ بِهِ فَلَعْنَةُ اللَّه عَلَى الْكَافِرِينَ</a:t>
            </a:r>
            <a:endParaRPr lang="en-US" sz="2400" b="1" dirty="0"/>
          </a:p>
          <a:p>
            <a:pPr marL="0" indent="0" algn="ctr">
              <a:buNone/>
            </a:pPr>
            <a:r>
              <a:rPr lang="en-CA" dirty="0"/>
              <a:t>“And when there came to them a Book from God confirming that which was with them - although before they used to pray for victory against those who disbelieved - but [then] when there came to them that which they recognized, they disbelieved in it; so the curse of God will be upon the disbelievers.” Quran 2:89</a:t>
            </a:r>
            <a:endParaRPr lang="en-US" sz="2400" b="1" dirty="0"/>
          </a:p>
        </p:txBody>
      </p:sp>
    </p:spTree>
    <p:extLst>
      <p:ext uri="{BB962C8B-B14F-4D97-AF65-F5344CB8AC3E}">
        <p14:creationId xmlns:p14="http://schemas.microsoft.com/office/powerpoint/2010/main" val="1076423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80A3B-E3EB-DC41-A4B0-840F1CA096B0}"/>
              </a:ext>
            </a:extLst>
          </p:cNvPr>
          <p:cNvSpPr>
            <a:spLocks noGrp="1"/>
          </p:cNvSpPr>
          <p:nvPr>
            <p:ph type="title"/>
          </p:nvPr>
        </p:nvSpPr>
        <p:spPr>
          <a:xfrm>
            <a:off x="720000" y="619200"/>
            <a:ext cx="10728322" cy="636576"/>
          </a:xfrm>
        </p:spPr>
        <p:txBody>
          <a:bodyPr/>
          <a:lstStyle/>
          <a:p>
            <a:pPr algn="ctr"/>
            <a:r>
              <a:rPr lang="en-US" dirty="0"/>
              <a:t>The Religious Demographic</a:t>
            </a:r>
          </a:p>
        </p:txBody>
      </p:sp>
      <p:sp>
        <p:nvSpPr>
          <p:cNvPr id="3" name="Content Placeholder 2">
            <a:extLst>
              <a:ext uri="{FF2B5EF4-FFF2-40B4-BE49-F238E27FC236}">
                <a16:creationId xmlns:a16="http://schemas.microsoft.com/office/drawing/2014/main" id="{CE3AB78E-CFC0-D74F-97B8-835EADB1FE19}"/>
              </a:ext>
            </a:extLst>
          </p:cNvPr>
          <p:cNvSpPr>
            <a:spLocks noGrp="1"/>
          </p:cNvSpPr>
          <p:nvPr>
            <p:ph idx="1"/>
          </p:nvPr>
        </p:nvSpPr>
        <p:spPr>
          <a:xfrm>
            <a:off x="720000" y="1255776"/>
            <a:ext cx="10728325" cy="4888992"/>
          </a:xfrm>
        </p:spPr>
        <p:txBody>
          <a:bodyPr/>
          <a:lstStyle/>
          <a:p>
            <a:r>
              <a:rPr lang="en-US" dirty="0"/>
              <a:t>4. Christianity</a:t>
            </a:r>
          </a:p>
          <a:p>
            <a:r>
              <a:rPr lang="en-US" dirty="0"/>
              <a:t>By the 5</a:t>
            </a:r>
            <a:r>
              <a:rPr lang="en-US" baseline="30000" dirty="0"/>
              <a:t>th</a:t>
            </a:r>
            <a:r>
              <a:rPr lang="en-US" dirty="0"/>
              <a:t> century, Christianity had evolved significantly from its simple origins.</a:t>
            </a:r>
          </a:p>
          <a:p>
            <a:r>
              <a:rPr lang="en-US" dirty="0"/>
              <a:t>It began as a small Jewish sect and became the state religion of the Roman Empire.</a:t>
            </a:r>
          </a:p>
          <a:p>
            <a:r>
              <a:rPr lang="en-US" dirty="0"/>
              <a:t>In 325 CE, Jesus was formally recognized as both fully man and fully God.</a:t>
            </a:r>
          </a:p>
          <a:p>
            <a:r>
              <a:rPr lang="en-US" dirty="0"/>
              <a:t>By 451 CE, the majority of Roman Christians had officially adopted the concept of the trinity.</a:t>
            </a:r>
          </a:p>
          <a:p>
            <a:r>
              <a:rPr lang="en-US" dirty="0"/>
              <a:t>Like many Jews, Ebionite Christians believed that the coming of a prophet was imminent. Perhaps this was due to their interpretation of John 16:13</a:t>
            </a:r>
          </a:p>
          <a:p>
            <a:pPr marL="0" indent="0" algn="ctr">
              <a:buNone/>
            </a:pPr>
            <a:r>
              <a:rPr lang="en-US" dirty="0"/>
              <a:t>“He shall not speak of himself, but whatsoever he shall hear, that shall he speak.”</a:t>
            </a:r>
          </a:p>
        </p:txBody>
      </p:sp>
    </p:spTree>
    <p:extLst>
      <p:ext uri="{BB962C8B-B14F-4D97-AF65-F5344CB8AC3E}">
        <p14:creationId xmlns:p14="http://schemas.microsoft.com/office/powerpoint/2010/main" val="12536692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2E2BB-0B66-6F44-83B3-AFA29705D400}"/>
              </a:ext>
            </a:extLst>
          </p:cNvPr>
          <p:cNvSpPr>
            <a:spLocks noGrp="1"/>
          </p:cNvSpPr>
          <p:nvPr>
            <p:ph type="title"/>
          </p:nvPr>
        </p:nvSpPr>
        <p:spPr>
          <a:xfrm>
            <a:off x="720000" y="619200"/>
            <a:ext cx="10728322" cy="648768"/>
          </a:xfrm>
        </p:spPr>
        <p:txBody>
          <a:bodyPr/>
          <a:lstStyle/>
          <a:p>
            <a:pPr algn="ctr"/>
            <a:r>
              <a:rPr lang="en-US" dirty="0"/>
              <a:t>The Religious Demographic</a:t>
            </a:r>
          </a:p>
        </p:txBody>
      </p:sp>
      <p:sp>
        <p:nvSpPr>
          <p:cNvPr id="3" name="Content Placeholder 2">
            <a:extLst>
              <a:ext uri="{FF2B5EF4-FFF2-40B4-BE49-F238E27FC236}">
                <a16:creationId xmlns:a16="http://schemas.microsoft.com/office/drawing/2014/main" id="{7E92AA6F-D2C1-C84A-A3EB-93933F04E2A6}"/>
              </a:ext>
            </a:extLst>
          </p:cNvPr>
          <p:cNvSpPr>
            <a:spLocks noGrp="1"/>
          </p:cNvSpPr>
          <p:nvPr>
            <p:ph idx="1"/>
          </p:nvPr>
        </p:nvSpPr>
        <p:spPr>
          <a:xfrm>
            <a:off x="720000" y="1267968"/>
            <a:ext cx="10728325" cy="4501007"/>
          </a:xfrm>
        </p:spPr>
        <p:txBody>
          <a:bodyPr/>
          <a:lstStyle/>
          <a:p>
            <a:r>
              <a:rPr lang="en-US" b="1" dirty="0"/>
              <a:t>5. </a:t>
            </a:r>
            <a:r>
              <a:rPr lang="en-US" b="1" dirty="0" err="1"/>
              <a:t>Haneefism</a:t>
            </a:r>
            <a:endParaRPr lang="en-US" b="1" dirty="0"/>
          </a:p>
          <a:p>
            <a:r>
              <a:rPr lang="en-US" dirty="0" err="1"/>
              <a:t>Haneefism</a:t>
            </a:r>
            <a:r>
              <a:rPr lang="en-US" dirty="0"/>
              <a:t> was a form of primitive monotheism that dates back to the 5</a:t>
            </a:r>
            <a:r>
              <a:rPr lang="en-US" baseline="30000" dirty="0"/>
              <a:t>th</a:t>
            </a:r>
            <a:r>
              <a:rPr lang="en-US" dirty="0"/>
              <a:t> and 6</a:t>
            </a:r>
            <a:r>
              <a:rPr lang="en-US" baseline="30000" dirty="0"/>
              <a:t>th</a:t>
            </a:r>
            <a:r>
              <a:rPr lang="en-US" dirty="0"/>
              <a:t> centuries CE.</a:t>
            </a:r>
          </a:p>
          <a:p>
            <a:r>
              <a:rPr lang="en-US" dirty="0"/>
              <a:t>It was a reaction to the growing prevalence of idolatry- the Haneef shunned idols in exchange for a simpler life devoid of pagan rituals. </a:t>
            </a:r>
          </a:p>
          <a:p>
            <a:r>
              <a:rPr lang="en-US" dirty="0"/>
              <a:t>The Haneef were scattered around Arabia, including a handful who lived among the Quraysh </a:t>
            </a:r>
            <a:r>
              <a:rPr lang="en-US"/>
              <a:t>in Makkah.</a:t>
            </a:r>
            <a:endParaRPr lang="en-US" dirty="0"/>
          </a:p>
        </p:txBody>
      </p:sp>
    </p:spTree>
    <p:extLst>
      <p:ext uri="{BB962C8B-B14F-4D97-AF65-F5344CB8AC3E}">
        <p14:creationId xmlns:p14="http://schemas.microsoft.com/office/powerpoint/2010/main" val="2922093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69A25-2A7D-E848-A066-2D96934B4B19}"/>
              </a:ext>
            </a:extLst>
          </p:cNvPr>
          <p:cNvSpPr>
            <a:spLocks noGrp="1"/>
          </p:cNvSpPr>
          <p:nvPr>
            <p:ph type="title"/>
          </p:nvPr>
        </p:nvSpPr>
        <p:spPr>
          <a:xfrm>
            <a:off x="720000" y="619200"/>
            <a:ext cx="10728322" cy="600000"/>
          </a:xfrm>
        </p:spPr>
        <p:txBody>
          <a:bodyPr/>
          <a:lstStyle/>
          <a:p>
            <a:pPr algn="ctr"/>
            <a:r>
              <a:rPr lang="en-US" dirty="0"/>
              <a:t>The Era of Ignorance</a:t>
            </a:r>
          </a:p>
        </p:txBody>
      </p:sp>
      <p:sp>
        <p:nvSpPr>
          <p:cNvPr id="3" name="Content Placeholder 2">
            <a:extLst>
              <a:ext uri="{FF2B5EF4-FFF2-40B4-BE49-F238E27FC236}">
                <a16:creationId xmlns:a16="http://schemas.microsoft.com/office/drawing/2014/main" id="{5D7E7981-5381-A447-9FCE-736721D11622}"/>
              </a:ext>
            </a:extLst>
          </p:cNvPr>
          <p:cNvSpPr>
            <a:spLocks noGrp="1"/>
          </p:cNvSpPr>
          <p:nvPr>
            <p:ph idx="1"/>
          </p:nvPr>
        </p:nvSpPr>
        <p:spPr>
          <a:xfrm>
            <a:off x="720000" y="1219200"/>
            <a:ext cx="10728325" cy="4549775"/>
          </a:xfrm>
        </p:spPr>
        <p:txBody>
          <a:bodyPr/>
          <a:lstStyle/>
          <a:p>
            <a:r>
              <a:rPr lang="en-US" dirty="0"/>
              <a:t>A look at the use of the term ”</a:t>
            </a:r>
            <a:r>
              <a:rPr lang="en-US" dirty="0" err="1"/>
              <a:t>jahiliyyah</a:t>
            </a:r>
            <a:r>
              <a:rPr lang="en-US" dirty="0"/>
              <a:t>” in the Quran:</a:t>
            </a:r>
          </a:p>
          <a:p>
            <a:endParaRPr lang="en-US" dirty="0"/>
          </a:p>
          <a:p>
            <a:pPr marL="0" indent="0" algn="ctr">
              <a:buNone/>
            </a:pPr>
            <a:r>
              <a:rPr lang="ar-AE" sz="2800" b="1" dirty="0">
                <a:solidFill>
                  <a:schemeClr val="tx1">
                    <a:lumMod val="95000"/>
                    <a:alpha val="58000"/>
                  </a:schemeClr>
                </a:solidFill>
              </a:rPr>
              <a:t>وَقَرْنَ فِي بُيُوتِكُنَّ وَلَا تَبَرَّجْنَ تَبَرُّجَ الْجَاهِلِيَّةِ الْأُولَى</a:t>
            </a:r>
            <a:endParaRPr lang="en-US" sz="2800" b="1" dirty="0">
              <a:solidFill>
                <a:schemeClr val="tx1">
                  <a:lumMod val="95000"/>
                  <a:alpha val="58000"/>
                </a:schemeClr>
              </a:solidFill>
            </a:endParaRPr>
          </a:p>
          <a:p>
            <a:pPr marL="0" indent="0" algn="ctr">
              <a:buNone/>
            </a:pPr>
            <a:r>
              <a:rPr lang="en-US" i="1" dirty="0"/>
              <a:t>“Remain in your homes and do not display your ornaments, as was the case in the Era of Ignorance…” Quran 33:33</a:t>
            </a:r>
          </a:p>
        </p:txBody>
      </p:sp>
    </p:spTree>
    <p:extLst>
      <p:ext uri="{BB962C8B-B14F-4D97-AF65-F5344CB8AC3E}">
        <p14:creationId xmlns:p14="http://schemas.microsoft.com/office/powerpoint/2010/main" val="4201676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7623E-4722-F84B-8293-733ADF10091C}"/>
              </a:ext>
            </a:extLst>
          </p:cNvPr>
          <p:cNvSpPr>
            <a:spLocks noGrp="1"/>
          </p:cNvSpPr>
          <p:nvPr>
            <p:ph type="title"/>
          </p:nvPr>
        </p:nvSpPr>
        <p:spPr>
          <a:xfrm>
            <a:off x="720000" y="619200"/>
            <a:ext cx="10728322" cy="685344"/>
          </a:xfrm>
        </p:spPr>
        <p:txBody>
          <a:bodyPr/>
          <a:lstStyle/>
          <a:p>
            <a:pPr algn="ctr"/>
            <a:r>
              <a:rPr lang="en-US" dirty="0"/>
              <a:t>The Era of Ignorance</a:t>
            </a:r>
          </a:p>
        </p:txBody>
      </p:sp>
      <p:sp>
        <p:nvSpPr>
          <p:cNvPr id="3" name="Content Placeholder 2">
            <a:extLst>
              <a:ext uri="{FF2B5EF4-FFF2-40B4-BE49-F238E27FC236}">
                <a16:creationId xmlns:a16="http://schemas.microsoft.com/office/drawing/2014/main" id="{4E1CD04D-74B3-624C-83C9-FEEE39505502}"/>
              </a:ext>
            </a:extLst>
          </p:cNvPr>
          <p:cNvSpPr>
            <a:spLocks noGrp="1"/>
          </p:cNvSpPr>
          <p:nvPr>
            <p:ph idx="1"/>
          </p:nvPr>
        </p:nvSpPr>
        <p:spPr>
          <a:xfrm>
            <a:off x="720000" y="1304544"/>
            <a:ext cx="10728325" cy="4464431"/>
          </a:xfrm>
        </p:spPr>
        <p:txBody>
          <a:bodyPr/>
          <a:lstStyle/>
          <a:p>
            <a:pPr marL="0" indent="0" algn="ctr">
              <a:buNone/>
            </a:pPr>
            <a:r>
              <a:rPr lang="ar-AE" sz="2400" b="1" dirty="0"/>
              <a:t>وَطَآئِفَةٌ قَدْ أَهَمَّتْهُمْ أَنفُسُهُمْ يَظُنُّونَ بِاللّهِ غَيْرَ الْحَقِّ ظَنَّ الْجَاهِلِيَّةِ</a:t>
            </a:r>
            <a:endParaRPr lang="en-US" sz="2400" b="1" dirty="0"/>
          </a:p>
          <a:p>
            <a:pPr marL="0" indent="0" algn="ctr">
              <a:buNone/>
            </a:pPr>
            <a:r>
              <a:rPr lang="en-US" dirty="0"/>
              <a:t>“… another party cared only for themselves, thinking false thoughts about God, thoughts fit for the Era of Ignorance…” Quran 3:154</a:t>
            </a:r>
          </a:p>
          <a:p>
            <a:pPr marL="0" indent="0" algn="ctr">
              <a:buNone/>
            </a:pPr>
            <a:endParaRPr lang="en-US" dirty="0"/>
          </a:p>
          <a:p>
            <a:pPr marL="0" indent="0" algn="ctr">
              <a:buNone/>
            </a:pPr>
            <a:r>
              <a:rPr lang="ar-AE" sz="2400" b="1" dirty="0"/>
              <a:t>فَحُكْمَ الْجَاهِلِيَّةِ يَبْغُونَ وَمَنْ أَحْسَنُ مِنَ اللّهِ حُكْمًا لِّقَوْمٍ يُوقِنُونَ</a:t>
            </a:r>
            <a:endParaRPr lang="en-US" sz="2400" b="1" dirty="0"/>
          </a:p>
          <a:p>
            <a:pPr marL="0" indent="0" algn="ctr">
              <a:buNone/>
            </a:pPr>
            <a:r>
              <a:rPr lang="en-US" i="1" dirty="0"/>
              <a:t>“Do they seek the law of [pagan] ignorance? But who is better than God in judgement for a people firm in faith.” </a:t>
            </a:r>
            <a:r>
              <a:rPr lang="en-US" dirty="0"/>
              <a:t>Quran 5:50</a:t>
            </a:r>
          </a:p>
        </p:txBody>
      </p:sp>
    </p:spTree>
    <p:extLst>
      <p:ext uri="{BB962C8B-B14F-4D97-AF65-F5344CB8AC3E}">
        <p14:creationId xmlns:p14="http://schemas.microsoft.com/office/powerpoint/2010/main" val="2606580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68B73-3D24-A947-9543-A9B86D10D305}"/>
              </a:ext>
            </a:extLst>
          </p:cNvPr>
          <p:cNvSpPr>
            <a:spLocks noGrp="1"/>
          </p:cNvSpPr>
          <p:nvPr>
            <p:ph type="title"/>
          </p:nvPr>
        </p:nvSpPr>
        <p:spPr>
          <a:xfrm>
            <a:off x="720000" y="619200"/>
            <a:ext cx="10728322" cy="673152"/>
          </a:xfrm>
        </p:spPr>
        <p:txBody>
          <a:bodyPr/>
          <a:lstStyle/>
          <a:p>
            <a:pPr algn="ctr"/>
            <a:r>
              <a:rPr lang="en-US" dirty="0"/>
              <a:t>The Era of Ignorance</a:t>
            </a:r>
          </a:p>
        </p:txBody>
      </p:sp>
      <p:sp>
        <p:nvSpPr>
          <p:cNvPr id="3" name="Content Placeholder 2">
            <a:extLst>
              <a:ext uri="{FF2B5EF4-FFF2-40B4-BE49-F238E27FC236}">
                <a16:creationId xmlns:a16="http://schemas.microsoft.com/office/drawing/2014/main" id="{28FCDA3D-C24C-494B-85B4-A9A61EE1BC2B}"/>
              </a:ext>
            </a:extLst>
          </p:cNvPr>
          <p:cNvSpPr>
            <a:spLocks noGrp="1"/>
          </p:cNvSpPr>
          <p:nvPr>
            <p:ph idx="1"/>
          </p:nvPr>
        </p:nvSpPr>
        <p:spPr>
          <a:xfrm>
            <a:off x="720000" y="1292352"/>
            <a:ext cx="10728325" cy="4476623"/>
          </a:xfrm>
        </p:spPr>
        <p:txBody>
          <a:bodyPr>
            <a:normAutofit/>
          </a:bodyPr>
          <a:lstStyle/>
          <a:p>
            <a:pPr marL="0" indent="0" algn="ctr">
              <a:buNone/>
            </a:pPr>
            <a:r>
              <a:rPr lang="ar-AE" sz="2400" b="1" dirty="0"/>
              <a:t>إِذْ جَعَلَ الَّذِينَ كَفَرُوا فِي قُلُوبِهِمُ الْحَمِيَّةَ حَمِيَّةَ الْجَاهِلِيَّة</a:t>
            </a:r>
            <a:endParaRPr lang="en-US" sz="2400" b="1" dirty="0"/>
          </a:p>
          <a:p>
            <a:pPr marL="0" indent="0" algn="ctr">
              <a:buNone/>
            </a:pPr>
            <a:r>
              <a:rPr lang="ar-AE" sz="2400" b="1" dirty="0"/>
              <a:t>ِ</a:t>
            </a:r>
            <a:endParaRPr lang="en-US" sz="2400" b="1" dirty="0"/>
          </a:p>
          <a:p>
            <a:pPr marL="0" indent="0" algn="ctr">
              <a:buNone/>
            </a:pPr>
            <a:r>
              <a:rPr lang="en-US" i="1" dirty="0"/>
              <a:t>”When the unbelievers planted in their hearts zealotry, the zealotry of pagan ignorance…” </a:t>
            </a:r>
            <a:r>
              <a:rPr lang="en-US" dirty="0"/>
              <a:t>Quran 48:26</a:t>
            </a:r>
          </a:p>
        </p:txBody>
      </p:sp>
    </p:spTree>
    <p:extLst>
      <p:ext uri="{BB962C8B-B14F-4D97-AF65-F5344CB8AC3E}">
        <p14:creationId xmlns:p14="http://schemas.microsoft.com/office/powerpoint/2010/main" val="3425728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BD5EC-547E-BB4F-A071-969731416154}"/>
              </a:ext>
            </a:extLst>
          </p:cNvPr>
          <p:cNvSpPr>
            <a:spLocks noGrp="1"/>
          </p:cNvSpPr>
          <p:nvPr>
            <p:ph type="title"/>
          </p:nvPr>
        </p:nvSpPr>
        <p:spPr>
          <a:xfrm>
            <a:off x="720000" y="619200"/>
            <a:ext cx="10728322" cy="770688"/>
          </a:xfrm>
        </p:spPr>
        <p:txBody>
          <a:bodyPr/>
          <a:lstStyle/>
          <a:p>
            <a:pPr algn="ctr"/>
            <a:r>
              <a:rPr lang="en-US" dirty="0"/>
              <a:t>Imam Ali Describes the Pre-Islamic Era</a:t>
            </a:r>
          </a:p>
        </p:txBody>
      </p:sp>
      <p:sp>
        <p:nvSpPr>
          <p:cNvPr id="3" name="Content Placeholder 2">
            <a:extLst>
              <a:ext uri="{FF2B5EF4-FFF2-40B4-BE49-F238E27FC236}">
                <a16:creationId xmlns:a16="http://schemas.microsoft.com/office/drawing/2014/main" id="{0B25B909-0C97-1245-810E-782F4DBB36A4}"/>
              </a:ext>
            </a:extLst>
          </p:cNvPr>
          <p:cNvSpPr>
            <a:spLocks noGrp="1"/>
          </p:cNvSpPr>
          <p:nvPr>
            <p:ph idx="1"/>
          </p:nvPr>
        </p:nvSpPr>
        <p:spPr>
          <a:xfrm>
            <a:off x="720000" y="1292352"/>
            <a:ext cx="10728325" cy="4476623"/>
          </a:xfrm>
        </p:spPr>
        <p:txBody>
          <a:bodyPr>
            <a:normAutofit/>
          </a:bodyPr>
          <a:lstStyle/>
          <a:p>
            <a:pPr marL="0" indent="0" algn="ctr">
              <a:buNone/>
            </a:pPr>
            <a:r>
              <a:rPr lang="ar-AE" sz="2400" b="1" dirty="0"/>
              <a:t>بَعَثَهُ وَالنَّاسُ ضُلاَّلٌ فِي حَيْرَة، وَحَاطِبُونَ فِي فِتْنَة، قَدِ اسْتَهْوَتْهُمُ الاْهْوَاءُ، وَاسْتَزَلَّتْهُمُ الْكِبْرِيَاءُ، وَاسْتَخَفَّتْهُمُ الْجَاهِلِيِّةُ الْجَهْلاَءُ: حَيَارَى فِي زَلْزَال مَنَ الاْمْرِ، وَبَلاَء مِنَ الْجَهْلِ</a:t>
            </a:r>
            <a:endParaRPr lang="en-US" sz="2400" b="1" dirty="0"/>
          </a:p>
          <a:p>
            <a:pPr marL="0" indent="0" algn="ctr">
              <a:buNone/>
            </a:pPr>
            <a:r>
              <a:rPr lang="en-US" dirty="0"/>
              <a:t>“He (God) sent him (the Prophet) at a time when people where going astray in perplexity and moving here and there in mischief. Desires had deflected them and arrogance had derailed them. Extreme ignorance had made them foolish. They were confounded by the unsteadiness of matters and the evils of ignorance…”</a:t>
            </a:r>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Source: </a:t>
            </a:r>
            <a:r>
              <a:rPr lang="en-US" dirty="0" err="1"/>
              <a:t>Nahjulbalagha</a:t>
            </a:r>
            <a:r>
              <a:rPr lang="en-US" dirty="0"/>
              <a:t>, sermon 95 </a:t>
            </a:r>
          </a:p>
        </p:txBody>
      </p:sp>
    </p:spTree>
    <p:extLst>
      <p:ext uri="{BB962C8B-B14F-4D97-AF65-F5344CB8AC3E}">
        <p14:creationId xmlns:p14="http://schemas.microsoft.com/office/powerpoint/2010/main" val="302613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12B75-64F6-ED48-83E8-02FD3F529FB9}"/>
              </a:ext>
            </a:extLst>
          </p:cNvPr>
          <p:cNvSpPr>
            <a:spLocks noGrp="1"/>
          </p:cNvSpPr>
          <p:nvPr>
            <p:ph type="title"/>
          </p:nvPr>
        </p:nvSpPr>
        <p:spPr>
          <a:xfrm>
            <a:off x="720000" y="619200"/>
            <a:ext cx="10728322" cy="600000"/>
          </a:xfrm>
        </p:spPr>
        <p:txBody>
          <a:bodyPr/>
          <a:lstStyle/>
          <a:p>
            <a:pPr algn="ctr"/>
            <a:r>
              <a:rPr lang="en-US" dirty="0"/>
              <a:t>The Era of Ignorance</a:t>
            </a:r>
          </a:p>
        </p:txBody>
      </p:sp>
      <p:sp>
        <p:nvSpPr>
          <p:cNvPr id="3" name="Content Placeholder 2">
            <a:extLst>
              <a:ext uri="{FF2B5EF4-FFF2-40B4-BE49-F238E27FC236}">
                <a16:creationId xmlns:a16="http://schemas.microsoft.com/office/drawing/2014/main" id="{A615E0C7-4108-CE4C-902C-ACD102FBA182}"/>
              </a:ext>
            </a:extLst>
          </p:cNvPr>
          <p:cNvSpPr>
            <a:spLocks noGrp="1"/>
          </p:cNvSpPr>
          <p:nvPr>
            <p:ph idx="1"/>
          </p:nvPr>
        </p:nvSpPr>
        <p:spPr>
          <a:xfrm>
            <a:off x="720000" y="1219200"/>
            <a:ext cx="10728325" cy="4549775"/>
          </a:xfrm>
        </p:spPr>
        <p:txBody>
          <a:bodyPr/>
          <a:lstStyle/>
          <a:p>
            <a:r>
              <a:rPr lang="en-US" dirty="0"/>
              <a:t>There are four areas of the Pre-Islamic era we can explore:</a:t>
            </a:r>
          </a:p>
          <a:p>
            <a:r>
              <a:rPr lang="en-US" dirty="0"/>
              <a:t>1. The political climate </a:t>
            </a:r>
          </a:p>
          <a:p>
            <a:r>
              <a:rPr lang="en-US" dirty="0"/>
              <a:t>2. The economic conditions </a:t>
            </a:r>
          </a:p>
          <a:p>
            <a:r>
              <a:rPr lang="en-US" dirty="0"/>
              <a:t>3. The social values and norms </a:t>
            </a:r>
          </a:p>
          <a:p>
            <a:r>
              <a:rPr lang="en-US" dirty="0"/>
              <a:t>4. The religious demographic</a:t>
            </a:r>
          </a:p>
        </p:txBody>
      </p:sp>
    </p:spTree>
    <p:extLst>
      <p:ext uri="{BB962C8B-B14F-4D97-AF65-F5344CB8AC3E}">
        <p14:creationId xmlns:p14="http://schemas.microsoft.com/office/powerpoint/2010/main" val="2939737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F19C0-6BDA-C145-95AE-A648292C097F}"/>
              </a:ext>
            </a:extLst>
          </p:cNvPr>
          <p:cNvSpPr>
            <a:spLocks noGrp="1"/>
          </p:cNvSpPr>
          <p:nvPr>
            <p:ph type="title"/>
          </p:nvPr>
        </p:nvSpPr>
        <p:spPr>
          <a:xfrm>
            <a:off x="720000" y="619200"/>
            <a:ext cx="10728322" cy="660960"/>
          </a:xfrm>
        </p:spPr>
        <p:txBody>
          <a:bodyPr/>
          <a:lstStyle/>
          <a:p>
            <a:pPr algn="ctr"/>
            <a:r>
              <a:rPr lang="en-US" dirty="0"/>
              <a:t>The Political Climate </a:t>
            </a:r>
          </a:p>
        </p:txBody>
      </p:sp>
      <p:sp>
        <p:nvSpPr>
          <p:cNvPr id="3" name="Content Placeholder 2">
            <a:extLst>
              <a:ext uri="{FF2B5EF4-FFF2-40B4-BE49-F238E27FC236}">
                <a16:creationId xmlns:a16="http://schemas.microsoft.com/office/drawing/2014/main" id="{421EDAFA-9F45-C444-B1B7-1F8B9FCA1114}"/>
              </a:ext>
            </a:extLst>
          </p:cNvPr>
          <p:cNvSpPr>
            <a:spLocks noGrp="1"/>
          </p:cNvSpPr>
          <p:nvPr>
            <p:ph idx="1"/>
          </p:nvPr>
        </p:nvSpPr>
        <p:spPr>
          <a:xfrm>
            <a:off x="720000" y="1280160"/>
            <a:ext cx="10728325" cy="4488815"/>
          </a:xfrm>
        </p:spPr>
        <p:txBody>
          <a:bodyPr/>
          <a:lstStyle/>
          <a:p>
            <a:r>
              <a:rPr lang="en-US" dirty="0"/>
              <a:t>The tribal systems which existed among the Arabs were a necessary adaptation to the rugged life in the desert.</a:t>
            </a:r>
          </a:p>
          <a:p>
            <a:r>
              <a:rPr lang="en-US" dirty="0"/>
              <a:t>Living in conditions of great difficulty, having trouble gaining a livelihood, living in a near-constant state of strife and conflict, lacking pasture, and various other issues all caused the Arabs to develop and adopt a very particular type of clan life.</a:t>
            </a:r>
          </a:p>
          <a:p>
            <a:r>
              <a:rPr lang="en-US" dirty="0"/>
              <a:t>The best option for people living under such conditions was to band together as a group.</a:t>
            </a:r>
          </a:p>
          <a:p>
            <a:r>
              <a:rPr lang="en-US" dirty="0"/>
              <a:t>The only issue that remained was determining with whom to form a clan; indeed not every stranger could be trusted so in the end Arabs decided to form groups based on blood relations.</a:t>
            </a:r>
          </a:p>
        </p:txBody>
      </p:sp>
    </p:spTree>
    <p:extLst>
      <p:ext uri="{BB962C8B-B14F-4D97-AF65-F5344CB8AC3E}">
        <p14:creationId xmlns:p14="http://schemas.microsoft.com/office/powerpoint/2010/main" val="3066369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06689-86D2-BE40-9680-D46A2689DD10}"/>
              </a:ext>
            </a:extLst>
          </p:cNvPr>
          <p:cNvSpPr>
            <a:spLocks noGrp="1"/>
          </p:cNvSpPr>
          <p:nvPr>
            <p:ph type="title"/>
          </p:nvPr>
        </p:nvSpPr>
        <p:spPr>
          <a:xfrm>
            <a:off x="720000" y="619200"/>
            <a:ext cx="10728322" cy="612192"/>
          </a:xfrm>
        </p:spPr>
        <p:txBody>
          <a:bodyPr/>
          <a:lstStyle/>
          <a:p>
            <a:pPr algn="ctr"/>
            <a:r>
              <a:rPr lang="en-US" dirty="0"/>
              <a:t>The Political Climate </a:t>
            </a:r>
          </a:p>
        </p:txBody>
      </p:sp>
      <p:sp>
        <p:nvSpPr>
          <p:cNvPr id="3" name="Content Placeholder 2">
            <a:extLst>
              <a:ext uri="{FF2B5EF4-FFF2-40B4-BE49-F238E27FC236}">
                <a16:creationId xmlns:a16="http://schemas.microsoft.com/office/drawing/2014/main" id="{1BF9CE0B-4BB3-C447-A49A-6C6E10E17FB7}"/>
              </a:ext>
            </a:extLst>
          </p:cNvPr>
          <p:cNvSpPr>
            <a:spLocks noGrp="1"/>
          </p:cNvSpPr>
          <p:nvPr>
            <p:ph idx="1"/>
          </p:nvPr>
        </p:nvSpPr>
        <p:spPr>
          <a:xfrm>
            <a:off x="720000" y="1231392"/>
            <a:ext cx="10728325" cy="5145024"/>
          </a:xfrm>
        </p:spPr>
        <p:txBody>
          <a:bodyPr/>
          <a:lstStyle/>
          <a:p>
            <a:r>
              <a:rPr lang="en-US" dirty="0"/>
              <a:t>The Arabs in the pre-Islamic era had no central government.</a:t>
            </a:r>
          </a:p>
          <a:p>
            <a:r>
              <a:rPr lang="en-US" dirty="0"/>
              <a:t>When a contemporary Persian king asked why the Arabs would not live under a unified government, he was told, “Some nations sense a type of weakness and they fear the attack of their enemies; as such, they entrust their affairs to a selected family. The Arabs, on the other hand, each desire to be a king themselves. They also despised paying taxes and tribute.”</a:t>
            </a:r>
          </a:p>
          <a:p>
            <a:r>
              <a:rPr lang="en-US" dirty="0"/>
              <a:t>Out of necessity this extreme sense of individualism was transformed into a clan spirit, and each individual was ready to do whatever it took to protect and elevate his clan over all others. </a:t>
            </a:r>
          </a:p>
          <a:p>
            <a:r>
              <a:rPr lang="en-US" dirty="0"/>
              <a:t>It is for this very reason that the concept of lineage was so important, and the Arabs considered their own individual worth to be equivalent to their clan’s worth.</a:t>
            </a:r>
          </a:p>
        </p:txBody>
      </p:sp>
    </p:spTree>
    <p:extLst>
      <p:ext uri="{BB962C8B-B14F-4D97-AF65-F5344CB8AC3E}">
        <p14:creationId xmlns:p14="http://schemas.microsoft.com/office/powerpoint/2010/main" val="101582526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961</TotalTime>
  <Words>2107</Words>
  <Application>Microsoft Macintosh PowerPoint</Application>
  <PresentationFormat>Widescreen</PresentationFormat>
  <Paragraphs>124</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Avenir Next LT Pro</vt:lpstr>
      <vt:lpstr>Sagona Book</vt:lpstr>
      <vt:lpstr>The Hand Extrablack</vt:lpstr>
      <vt:lpstr>BlobVTI</vt:lpstr>
      <vt:lpstr>The Life of Prophet Muhammad</vt:lpstr>
      <vt:lpstr>The Era of Ignorance</vt:lpstr>
      <vt:lpstr>The Era of Ignorance</vt:lpstr>
      <vt:lpstr>The Era of Ignorance</vt:lpstr>
      <vt:lpstr>The Era of Ignorance</vt:lpstr>
      <vt:lpstr>Imam Ali Describes the Pre-Islamic Era</vt:lpstr>
      <vt:lpstr>The Era of Ignorance</vt:lpstr>
      <vt:lpstr>The Political Climate </vt:lpstr>
      <vt:lpstr>The Political Climate </vt:lpstr>
      <vt:lpstr>The Political Climate </vt:lpstr>
      <vt:lpstr>The Political Climate </vt:lpstr>
      <vt:lpstr>The Economic Conditions</vt:lpstr>
      <vt:lpstr>The Economic Conditions</vt:lpstr>
      <vt:lpstr>Social Values and Norms</vt:lpstr>
      <vt:lpstr>Social Values and Norms</vt:lpstr>
      <vt:lpstr>Social Values and Norms</vt:lpstr>
      <vt:lpstr>The Religious Demographic</vt:lpstr>
      <vt:lpstr>The Religious Demographic</vt:lpstr>
      <vt:lpstr>The Religious Demographic</vt:lpstr>
      <vt:lpstr>The Religious Demographic</vt:lpstr>
      <vt:lpstr>The Religious Demographic</vt:lpstr>
      <vt:lpstr>The Religious Demographic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164</cp:revision>
  <dcterms:created xsi:type="dcterms:W3CDTF">2020-11-25T07:02:27Z</dcterms:created>
  <dcterms:modified xsi:type="dcterms:W3CDTF">2020-12-24T04:05:09Z</dcterms:modified>
</cp:coreProperties>
</file>