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05"/>
    <p:restoredTop sz="94679"/>
  </p:normalViewPr>
  <p:slideViewPr>
    <p:cSldViewPr snapToGrid="0" snapToObjects="1">
      <p:cViewPr varScale="1">
        <p:scale>
          <a:sx n="104" d="100"/>
          <a:sy n="104" d="100"/>
        </p:scale>
        <p:origin x="35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6,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6,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6,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6,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4C18C-9539-2548-9F42-E1A2373406AD}"/>
              </a:ext>
            </a:extLst>
          </p:cNvPr>
          <p:cNvSpPr>
            <a:spLocks noGrp="1"/>
          </p:cNvSpPr>
          <p:nvPr>
            <p:ph type="title"/>
          </p:nvPr>
        </p:nvSpPr>
        <p:spPr>
          <a:xfrm>
            <a:off x="720000" y="619200"/>
            <a:ext cx="10728322" cy="696253"/>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F4B9DD52-0AA0-9A44-A49A-292D704925DE}"/>
              </a:ext>
            </a:extLst>
          </p:cNvPr>
          <p:cNvSpPr>
            <a:spLocks noGrp="1"/>
          </p:cNvSpPr>
          <p:nvPr>
            <p:ph idx="1"/>
          </p:nvPr>
        </p:nvSpPr>
        <p:spPr>
          <a:xfrm>
            <a:off x="720000" y="1315454"/>
            <a:ext cx="10728325" cy="4453522"/>
          </a:xfrm>
        </p:spPr>
        <p:txBody>
          <a:bodyPr>
            <a:normAutofit/>
          </a:bodyPr>
          <a:lstStyle/>
          <a:p>
            <a:r>
              <a:rPr lang="en-US" sz="2400" dirty="0"/>
              <a:t>A wet-nurse gained a new son who would look to her as a second mother and feel a sense of duty to her for the rest of his life. He would also feel himself a brother to her own children.</a:t>
            </a:r>
          </a:p>
          <a:p>
            <a:r>
              <a:rPr lang="en-US" sz="2400" dirty="0"/>
              <a:t>But little or nothing could be expected from the foster-child himself until he grew up, and meantime, his father could normally be relied on to fulfil the duties of his son.</a:t>
            </a:r>
          </a:p>
          <a:p>
            <a:r>
              <a:rPr lang="en-US" sz="2400" dirty="0"/>
              <a:t>A grandfather was too remote; and in this case they would have known that Abdul </a:t>
            </a:r>
            <a:r>
              <a:rPr lang="en-US" sz="2400" dirty="0" err="1"/>
              <a:t>Muttalib</a:t>
            </a:r>
            <a:r>
              <a:rPr lang="en-US" sz="2400" dirty="0"/>
              <a:t> was an old man who could not reasonably be expected to live much longer.</a:t>
            </a:r>
          </a:p>
        </p:txBody>
      </p:sp>
    </p:spTree>
    <p:extLst>
      <p:ext uri="{BB962C8B-B14F-4D97-AF65-F5344CB8AC3E}">
        <p14:creationId xmlns:p14="http://schemas.microsoft.com/office/powerpoint/2010/main" val="2829298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F2C5-B4DA-364F-9B7A-C9556A411CE3}"/>
              </a:ext>
            </a:extLst>
          </p:cNvPr>
          <p:cNvSpPr>
            <a:spLocks noGrp="1"/>
          </p:cNvSpPr>
          <p:nvPr>
            <p:ph type="title"/>
          </p:nvPr>
        </p:nvSpPr>
        <p:spPr>
          <a:xfrm>
            <a:off x="720000" y="619200"/>
            <a:ext cx="10728322" cy="680211"/>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EEEC51B0-0895-224B-93B7-F1A1DE5F6178}"/>
              </a:ext>
            </a:extLst>
          </p:cNvPr>
          <p:cNvSpPr>
            <a:spLocks noGrp="1"/>
          </p:cNvSpPr>
          <p:nvPr>
            <p:ph idx="1"/>
          </p:nvPr>
        </p:nvSpPr>
        <p:spPr>
          <a:xfrm>
            <a:off x="720000" y="1299412"/>
            <a:ext cx="10728325" cy="4469564"/>
          </a:xfrm>
        </p:spPr>
        <p:txBody>
          <a:bodyPr>
            <a:normAutofit/>
          </a:bodyPr>
          <a:lstStyle/>
          <a:p>
            <a:r>
              <a:rPr lang="en-US" sz="2400" dirty="0"/>
              <a:t>When he died, his sons, not his grandson, would be his heirs.</a:t>
            </a:r>
          </a:p>
          <a:p>
            <a:r>
              <a:rPr lang="en-US" sz="2400" dirty="0"/>
              <a:t>Aminah was poor and the child’s father had been too young to have acquired wealth. He had no more than 5 camels, a small flock of sheep and goats, and one slave girl.</a:t>
            </a:r>
          </a:p>
          <a:p>
            <a:r>
              <a:rPr lang="en-US" sz="2400" dirty="0"/>
              <a:t>Foster parents were not expected to be wealthy but they were also expected not to be too poor.</a:t>
            </a:r>
          </a:p>
          <a:p>
            <a:r>
              <a:rPr lang="en-US" sz="2400" dirty="0"/>
              <a:t>Halima and her husband were poorer than any of their companions. Whenever the choice lay between her and another, the other was preferred and chosen.</a:t>
            </a:r>
          </a:p>
        </p:txBody>
      </p:sp>
    </p:spTree>
    <p:extLst>
      <p:ext uri="{BB962C8B-B14F-4D97-AF65-F5344CB8AC3E}">
        <p14:creationId xmlns:p14="http://schemas.microsoft.com/office/powerpoint/2010/main" val="1294001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270C9-A6F7-EC4A-9E65-A4916226E95A}"/>
              </a:ext>
            </a:extLst>
          </p:cNvPr>
          <p:cNvSpPr>
            <a:spLocks noGrp="1"/>
          </p:cNvSpPr>
          <p:nvPr>
            <p:ph type="title"/>
          </p:nvPr>
        </p:nvSpPr>
        <p:spPr>
          <a:xfrm>
            <a:off x="720000" y="619200"/>
            <a:ext cx="10728322" cy="707576"/>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BFF16450-9609-E24A-90FF-8ED6ECB3B67A}"/>
              </a:ext>
            </a:extLst>
          </p:cNvPr>
          <p:cNvSpPr>
            <a:spLocks noGrp="1"/>
          </p:cNvSpPr>
          <p:nvPr>
            <p:ph idx="1"/>
          </p:nvPr>
        </p:nvSpPr>
        <p:spPr>
          <a:xfrm>
            <a:off x="720000" y="1326776"/>
            <a:ext cx="10728325" cy="4442199"/>
          </a:xfrm>
        </p:spPr>
        <p:txBody>
          <a:bodyPr>
            <a:normAutofit/>
          </a:bodyPr>
          <a:lstStyle/>
          <a:p>
            <a:r>
              <a:rPr lang="en-US" sz="2400" dirty="0"/>
              <a:t>When all of the other wet-nurses were hired to suckle, Halima, the poorest wet-nurse and the poorest baby were left.</a:t>
            </a:r>
          </a:p>
          <a:p>
            <a:r>
              <a:rPr lang="en-US" sz="2400" dirty="0"/>
              <a:t>Halima narrates:</a:t>
            </a:r>
          </a:p>
          <a:p>
            <a:pPr marL="0" indent="0" algn="ctr">
              <a:buNone/>
            </a:pPr>
            <a:r>
              <a:rPr lang="en-US" sz="2400" dirty="0"/>
              <a:t>“When we decided to leave Makkah, I told my husband: ‘I hate to return in the company of my friends without having taken a baby to suckle. I shall go to that orphan and take him. ‘As you wish’, her husband said. ‘It may be that God will bless us through him. So I went and took him for no reason except that I could find none but him. ..”</a:t>
            </a:r>
          </a:p>
        </p:txBody>
      </p:sp>
    </p:spTree>
    <p:extLst>
      <p:ext uri="{BB962C8B-B14F-4D97-AF65-F5344CB8AC3E}">
        <p14:creationId xmlns:p14="http://schemas.microsoft.com/office/powerpoint/2010/main" val="1108051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F1A47-7456-2D44-A014-72F5F462EF1D}"/>
              </a:ext>
            </a:extLst>
          </p:cNvPr>
          <p:cNvSpPr>
            <a:spLocks noGrp="1"/>
          </p:cNvSpPr>
          <p:nvPr>
            <p:ph type="title"/>
          </p:nvPr>
        </p:nvSpPr>
        <p:spPr>
          <a:xfrm>
            <a:off x="720000" y="619200"/>
            <a:ext cx="10728322" cy="728337"/>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1D0BEEE3-98EE-F146-9A4A-7D2308735272}"/>
              </a:ext>
            </a:extLst>
          </p:cNvPr>
          <p:cNvSpPr>
            <a:spLocks noGrp="1"/>
          </p:cNvSpPr>
          <p:nvPr>
            <p:ph idx="1"/>
          </p:nvPr>
        </p:nvSpPr>
        <p:spPr>
          <a:xfrm>
            <a:off x="720000" y="1347538"/>
            <a:ext cx="10728325" cy="4421438"/>
          </a:xfrm>
        </p:spPr>
        <p:txBody>
          <a:bodyPr>
            <a:normAutofit/>
          </a:bodyPr>
          <a:lstStyle/>
          <a:p>
            <a:pPr marL="0" indent="0" algn="ctr">
              <a:buNone/>
            </a:pPr>
            <a:endParaRPr lang="en-US" sz="2400" dirty="0"/>
          </a:p>
          <a:p>
            <a:pPr marL="0" indent="0" algn="ctr">
              <a:buNone/>
            </a:pPr>
            <a:r>
              <a:rPr lang="en-US" sz="2400" dirty="0"/>
              <a:t>”I carried him back to where our mounts were stationed, and no sooner had I put him in my bosom than by breasts overflowed with milk for him. He drank his fill, and with him his foster brother drank likewise his fill. Then they both slept; and my husband went to that old she-camel of ours, and lo! Her udders were full. He milked her and drank of her milk and I drank with him until we could drink no more and our hunger was satisfied…”</a:t>
            </a:r>
          </a:p>
        </p:txBody>
      </p:sp>
    </p:spTree>
    <p:extLst>
      <p:ext uri="{BB962C8B-B14F-4D97-AF65-F5344CB8AC3E}">
        <p14:creationId xmlns:p14="http://schemas.microsoft.com/office/powerpoint/2010/main" val="1223855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9ACEF-BB5F-1A41-A431-F0230F6A6932}"/>
              </a:ext>
            </a:extLst>
          </p:cNvPr>
          <p:cNvSpPr>
            <a:spLocks noGrp="1"/>
          </p:cNvSpPr>
          <p:nvPr>
            <p:ph type="title"/>
          </p:nvPr>
        </p:nvSpPr>
        <p:spPr>
          <a:xfrm>
            <a:off x="720000" y="619200"/>
            <a:ext cx="10728322" cy="728337"/>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300ECEF4-0DE3-CF41-BBD0-4E178B4F2BF8}"/>
              </a:ext>
            </a:extLst>
          </p:cNvPr>
          <p:cNvSpPr>
            <a:spLocks noGrp="1"/>
          </p:cNvSpPr>
          <p:nvPr>
            <p:ph idx="1"/>
          </p:nvPr>
        </p:nvSpPr>
        <p:spPr>
          <a:xfrm>
            <a:off x="720000" y="1347538"/>
            <a:ext cx="10728325" cy="4421438"/>
          </a:xfrm>
        </p:spPr>
        <p:txBody>
          <a:bodyPr>
            <a:normAutofit/>
          </a:bodyPr>
          <a:lstStyle/>
          <a:p>
            <a:pPr marL="0" indent="0" algn="ctr">
              <a:buNone/>
            </a:pPr>
            <a:endParaRPr lang="en-US" sz="2400" dirty="0"/>
          </a:p>
          <a:p>
            <a:pPr marL="0" indent="0" algn="ctr">
              <a:buNone/>
            </a:pPr>
            <a:r>
              <a:rPr lang="en-US" sz="2400" dirty="0"/>
              <a:t>”We spent the best of nights, and in the morning my husband said to me: ‘By God, Halima, it is a blessed creature that you have taken.’ That is indeed my hope ,’ I said. Then we set out, and I rode my donkey and carried him with me on her back. She outstripped the whole troop, nor could any of their donkeys keep pace with her….”</a:t>
            </a:r>
          </a:p>
        </p:txBody>
      </p:sp>
    </p:spTree>
    <p:extLst>
      <p:ext uri="{BB962C8B-B14F-4D97-AF65-F5344CB8AC3E}">
        <p14:creationId xmlns:p14="http://schemas.microsoft.com/office/powerpoint/2010/main" val="771228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4ABE8-80CE-D242-8089-8907A441AA54}"/>
              </a:ext>
            </a:extLst>
          </p:cNvPr>
          <p:cNvSpPr>
            <a:spLocks noGrp="1"/>
          </p:cNvSpPr>
          <p:nvPr>
            <p:ph type="title"/>
          </p:nvPr>
        </p:nvSpPr>
        <p:spPr>
          <a:xfrm>
            <a:off x="720000" y="619200"/>
            <a:ext cx="10728322" cy="680211"/>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6CB78557-63CD-3A41-A061-01D1FA42CEAD}"/>
              </a:ext>
            </a:extLst>
          </p:cNvPr>
          <p:cNvSpPr>
            <a:spLocks noGrp="1"/>
          </p:cNvSpPr>
          <p:nvPr>
            <p:ph idx="1"/>
          </p:nvPr>
        </p:nvSpPr>
        <p:spPr>
          <a:xfrm>
            <a:off x="720000" y="1299412"/>
            <a:ext cx="10728325" cy="4469564"/>
          </a:xfrm>
        </p:spPr>
        <p:txBody>
          <a:bodyPr>
            <a:normAutofit/>
          </a:bodyPr>
          <a:lstStyle/>
          <a:p>
            <a:pPr marL="0" indent="0" algn="ctr">
              <a:buNone/>
            </a:pPr>
            <a:endParaRPr lang="en-US" sz="2400" dirty="0"/>
          </a:p>
          <a:p>
            <a:pPr marL="0" indent="0" algn="ctr">
              <a:buNone/>
            </a:pPr>
            <a:r>
              <a:rPr lang="en-US" sz="2400" dirty="0"/>
              <a:t>”We reached the tents in the Bani </a:t>
            </a:r>
            <a:r>
              <a:rPr lang="en-US" sz="2400" dirty="0" err="1"/>
              <a:t>Sa’d</a:t>
            </a:r>
            <a:r>
              <a:rPr lang="en-US" sz="2400" dirty="0"/>
              <a:t> country, and I know of no place on God’s earth more barren than that then was. But after we brought him to live with us, my flock would come home to me replete at every eventide and full of milk. We milked them and drank, when others had no drop of milk…. And we ceased not to enjoy this increase and this bounty from God until the baby’s two years had passed, and I weaned him.”</a:t>
            </a:r>
          </a:p>
        </p:txBody>
      </p:sp>
    </p:spTree>
    <p:extLst>
      <p:ext uri="{BB962C8B-B14F-4D97-AF65-F5344CB8AC3E}">
        <p14:creationId xmlns:p14="http://schemas.microsoft.com/office/powerpoint/2010/main" val="359256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55EB-C94F-9E44-9D69-6B474315433A}"/>
              </a:ext>
            </a:extLst>
          </p:cNvPr>
          <p:cNvSpPr>
            <a:spLocks noGrp="1"/>
          </p:cNvSpPr>
          <p:nvPr>
            <p:ph type="title"/>
          </p:nvPr>
        </p:nvSpPr>
        <p:spPr>
          <a:xfrm>
            <a:off x="720000" y="619200"/>
            <a:ext cx="10728322" cy="704274"/>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AB56622E-D34C-4645-AE3E-B30668C26510}"/>
              </a:ext>
            </a:extLst>
          </p:cNvPr>
          <p:cNvSpPr>
            <a:spLocks noGrp="1"/>
          </p:cNvSpPr>
          <p:nvPr>
            <p:ph idx="1"/>
          </p:nvPr>
        </p:nvSpPr>
        <p:spPr>
          <a:xfrm>
            <a:off x="720000" y="1323474"/>
            <a:ext cx="10728325" cy="4445501"/>
          </a:xfrm>
        </p:spPr>
        <p:txBody>
          <a:bodyPr>
            <a:normAutofit/>
          </a:bodyPr>
          <a:lstStyle/>
          <a:p>
            <a:pPr marL="0" indent="0" algn="ctr">
              <a:buNone/>
            </a:pPr>
            <a:endParaRPr lang="en-US" sz="2400" dirty="0"/>
          </a:p>
          <a:p>
            <a:pPr marL="0" indent="0" algn="ctr">
              <a:buNone/>
            </a:pPr>
            <a:r>
              <a:rPr lang="en-US" sz="2400" dirty="0"/>
              <a:t>“He was growing well”, she continued, “and none of the other boys could match him for growth.  By the time he was two years old he was a well-made child, and we took him again to his mother, although we were eager that he should stay with us for the blessings he brought us. So I said to her: ‘Leave my little son with me until he grow stronger, for I fear lest he be stricken with the plague of Makkah.’</a:t>
            </a:r>
          </a:p>
        </p:txBody>
      </p:sp>
    </p:spTree>
    <p:extLst>
      <p:ext uri="{BB962C8B-B14F-4D97-AF65-F5344CB8AC3E}">
        <p14:creationId xmlns:p14="http://schemas.microsoft.com/office/powerpoint/2010/main" val="296342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F9031-0949-B148-8C99-55D642C06116}"/>
              </a:ext>
            </a:extLst>
          </p:cNvPr>
          <p:cNvSpPr>
            <a:spLocks noGrp="1"/>
          </p:cNvSpPr>
          <p:nvPr>
            <p:ph type="title"/>
          </p:nvPr>
        </p:nvSpPr>
        <p:spPr>
          <a:xfrm>
            <a:off x="720000" y="619200"/>
            <a:ext cx="10728322" cy="704274"/>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82DBDD65-BF2A-8A4F-BA17-8FD71FDBA1FF}"/>
              </a:ext>
            </a:extLst>
          </p:cNvPr>
          <p:cNvSpPr>
            <a:spLocks noGrp="1"/>
          </p:cNvSpPr>
          <p:nvPr>
            <p:ph idx="1"/>
          </p:nvPr>
        </p:nvSpPr>
        <p:spPr>
          <a:xfrm>
            <a:off x="720000" y="1323474"/>
            <a:ext cx="10728325" cy="4445501"/>
          </a:xfrm>
        </p:spPr>
        <p:txBody>
          <a:bodyPr>
            <a:normAutofit/>
          </a:bodyPr>
          <a:lstStyle/>
          <a:p>
            <a:r>
              <a:rPr lang="en-CA" sz="2400" dirty="0"/>
              <a:t>According to Sunni sources, there was an incident that took place when the Prophet was about 4 years old known as the incident of the opening of the heart:</a:t>
            </a:r>
          </a:p>
          <a:p>
            <a:pPr marL="0" indent="0" algn="ctr">
              <a:buNone/>
            </a:pPr>
            <a:r>
              <a:rPr lang="ar-AE" sz="2400" dirty="0"/>
              <a:t>أَنَّ رَسُولَ اللَّهِ صلى الله عليه وسلم أَتَاهُ جِبْرِيلُ صلى الله عليه وسلم وَهُوَ يَلْعَبُ مَعَ الْغِلْمَانِ فَأَخَذَهُ فَصَرَعَهُ فَشَقَّ عَنْ قَلْبِهِ فَاسْتَخْرَجَ الْقَلْبَ فَاسْتَخْرَجَ مِنْهُ عَلَقَةً فَقَالَ هَذَا حَظُّ الشَّيْطَانِ مِنْكَ ‏.‏ ثُمَّ غَسَلَهُ فِي طَسْتٍ مِنْ ذَهَبٍ بِمَاءِ زَمْزَمَ ثُمَّ لأَمَهُ ثُمَّ أَعَادَهُ فِي مَكَانِهِ وَجَاءَ الْغِلْمَانُ يَسْعَوْنَ إِلَى أُمِّهِ - يَعْنِي ظِئْرَهُ - فَقَالُوا إِنَّ مُحَمَّدًا قَدْ قُتِلَ ‏.‏ فَاسْتَقْبَلُوهُ وَهُوَ مُنْتَقَعُ اللَّوْنِ ‏.‏ قَالَ أَنَسٌ وَقَدْ كُنْتُ أَرَى أَثَرَ ذَلِكَ الْمِخْيَطِ فِي صَدْرِهِ</a:t>
            </a:r>
            <a:br>
              <a:rPr lang="en-CA" sz="2400" dirty="0"/>
            </a:br>
            <a:endParaRPr lang="en-US" sz="2400" dirty="0"/>
          </a:p>
        </p:txBody>
      </p:sp>
    </p:spTree>
    <p:extLst>
      <p:ext uri="{BB962C8B-B14F-4D97-AF65-F5344CB8AC3E}">
        <p14:creationId xmlns:p14="http://schemas.microsoft.com/office/powerpoint/2010/main" val="483046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CA23D-2ED0-CD43-9D54-7D0FF4AA4FBA}"/>
              </a:ext>
            </a:extLst>
          </p:cNvPr>
          <p:cNvSpPr>
            <a:spLocks noGrp="1"/>
          </p:cNvSpPr>
          <p:nvPr>
            <p:ph type="title"/>
          </p:nvPr>
        </p:nvSpPr>
        <p:spPr>
          <a:xfrm>
            <a:off x="720000" y="619200"/>
            <a:ext cx="10728322" cy="776463"/>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EBC6CDEC-7744-3C4F-9B7D-091D6EC067EC}"/>
              </a:ext>
            </a:extLst>
          </p:cNvPr>
          <p:cNvSpPr>
            <a:spLocks noGrp="1"/>
          </p:cNvSpPr>
          <p:nvPr>
            <p:ph idx="1"/>
          </p:nvPr>
        </p:nvSpPr>
        <p:spPr>
          <a:xfrm>
            <a:off x="720000" y="1395664"/>
            <a:ext cx="10728325" cy="4843136"/>
          </a:xfrm>
        </p:spPr>
        <p:txBody>
          <a:bodyPr>
            <a:normAutofit fontScale="92500"/>
          </a:bodyPr>
          <a:lstStyle/>
          <a:p>
            <a:r>
              <a:rPr lang="en-CA" sz="2400" dirty="0"/>
              <a:t>Anas b. Malik reported that Gabriel came to the Messenger of Allah (</a:t>
            </a:r>
            <a:r>
              <a:rPr lang="ar-AE" sz="2400" dirty="0"/>
              <a:t>ﷺ) </a:t>
            </a:r>
            <a:r>
              <a:rPr lang="en-CA" sz="2400" dirty="0"/>
              <a:t>while he was playing with his playmates. He took hold of him and lay him prostrate on the ground and tore open his breast and took out the heart from it and then extracted a blood-clot out of it and </a:t>
            </a:r>
            <a:r>
              <a:rPr lang="en-CA" sz="2400" dirty="0" err="1"/>
              <a:t>said:That</a:t>
            </a:r>
            <a:r>
              <a:rPr lang="en-CA" sz="2400" dirty="0"/>
              <a:t> was the part of Satan in thee. And then he washed it with the water of Zamzam in a golden basin and then it was joined together and restored to it place. The boys came running to his mother, </a:t>
            </a:r>
            <a:r>
              <a:rPr lang="en-CA" sz="2400" dirty="0" err="1"/>
              <a:t>i</a:t>
            </a:r>
            <a:r>
              <a:rPr lang="en-CA" sz="2400" dirty="0"/>
              <a:t>. e. his nurse, and said: Verily Muhammad has been murdered. They all rushed toward him (and found him all right) His color was changed, Anas said. I myself saw the marks of needle on his breast.”</a:t>
            </a:r>
          </a:p>
          <a:p>
            <a:endParaRPr lang="en-CA" dirty="0"/>
          </a:p>
          <a:p>
            <a:r>
              <a:rPr lang="en-CA" dirty="0"/>
              <a:t>Source: Sahih Muslim</a:t>
            </a:r>
          </a:p>
          <a:p>
            <a:pPr marL="0" indent="0" algn="ctr">
              <a:buNone/>
            </a:pPr>
            <a:endParaRPr lang="en-US" dirty="0"/>
          </a:p>
        </p:txBody>
      </p:sp>
    </p:spTree>
    <p:extLst>
      <p:ext uri="{BB962C8B-B14F-4D97-AF65-F5344CB8AC3E}">
        <p14:creationId xmlns:p14="http://schemas.microsoft.com/office/powerpoint/2010/main" val="3886922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D400B-11E4-4141-8E1B-758D8DEEBDD0}"/>
              </a:ext>
            </a:extLst>
          </p:cNvPr>
          <p:cNvSpPr>
            <a:spLocks noGrp="1"/>
          </p:cNvSpPr>
          <p:nvPr>
            <p:ph type="title"/>
          </p:nvPr>
        </p:nvSpPr>
        <p:spPr>
          <a:xfrm>
            <a:off x="720000" y="619200"/>
            <a:ext cx="10728322" cy="656147"/>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92D8D0F7-7C30-8C42-8AFA-0FE6C7FF2F05}"/>
              </a:ext>
            </a:extLst>
          </p:cNvPr>
          <p:cNvSpPr>
            <a:spLocks noGrp="1"/>
          </p:cNvSpPr>
          <p:nvPr>
            <p:ph idx="1"/>
          </p:nvPr>
        </p:nvSpPr>
        <p:spPr>
          <a:xfrm>
            <a:off x="720000" y="1275348"/>
            <a:ext cx="10728325" cy="4493628"/>
          </a:xfrm>
        </p:spPr>
        <p:txBody>
          <a:bodyPr>
            <a:normAutofit lnSpcReduction="10000"/>
          </a:bodyPr>
          <a:lstStyle/>
          <a:p>
            <a:r>
              <a:rPr lang="en-US" dirty="0"/>
              <a:t>Problems with this narration:</a:t>
            </a:r>
          </a:p>
          <a:p>
            <a:r>
              <a:rPr lang="en-US" dirty="0"/>
              <a:t>1. Surgical operations that remove physical clots do not make a person pure and righteous.</a:t>
            </a:r>
          </a:p>
          <a:p>
            <a:r>
              <a:rPr lang="en-US" dirty="0"/>
              <a:t>2. This contradicts the Quranic verse where God says that Satan has no authority over His chosen servants:</a:t>
            </a:r>
          </a:p>
          <a:p>
            <a:pPr marL="0" indent="0" algn="ctr" rtl="1">
              <a:buNone/>
            </a:pPr>
            <a:r>
              <a:rPr lang="ar-AE" b="1" dirty="0"/>
              <a:t>إِنَّ عِبَادِي لَيْسَ لَكَ عَلَيْهِمْ سُلْطَانٌ إِلاَّ مَنِ اتَّبَعَكَ مِنَ الْغَاوِينَ</a:t>
            </a:r>
            <a:endParaRPr lang="en-US" b="1" dirty="0"/>
          </a:p>
          <a:p>
            <a:pPr marL="0" indent="0" algn="ctr" rtl="1">
              <a:buNone/>
            </a:pPr>
            <a:r>
              <a:rPr lang="en-US" i="1" dirty="0"/>
              <a:t>“</a:t>
            </a:r>
            <a:r>
              <a:rPr lang="en-CA" i="1" dirty="0"/>
              <a:t>Indeed, My servants - no authority will you have over them, except those who follow you of the deviators.” Quran 15:42</a:t>
            </a:r>
            <a:endParaRPr lang="ar-AE" i="1" dirty="0"/>
          </a:p>
          <a:p>
            <a:r>
              <a:rPr lang="en-US" dirty="0"/>
              <a:t>3. Is this the only way for God to purify his Prophet!? By making him endure a traumatic open heart surgery multiple times in his life!</a:t>
            </a:r>
            <a:br>
              <a:rPr lang="ar-AE" dirty="0"/>
            </a:br>
            <a:endParaRPr lang="en-US" dirty="0"/>
          </a:p>
        </p:txBody>
      </p:sp>
    </p:spTree>
    <p:extLst>
      <p:ext uri="{BB962C8B-B14F-4D97-AF65-F5344CB8AC3E}">
        <p14:creationId xmlns:p14="http://schemas.microsoft.com/office/powerpoint/2010/main" val="4061879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DE51D-D7C6-DF4C-8198-9CA9EB130CC4}"/>
              </a:ext>
            </a:extLst>
          </p:cNvPr>
          <p:cNvSpPr>
            <a:spLocks noGrp="1"/>
          </p:cNvSpPr>
          <p:nvPr>
            <p:ph type="title"/>
          </p:nvPr>
        </p:nvSpPr>
        <p:spPr>
          <a:xfrm>
            <a:off x="720000" y="619200"/>
            <a:ext cx="10728322" cy="819456"/>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B1229424-29A2-2A4F-9B80-ABD04C08BC24}"/>
              </a:ext>
            </a:extLst>
          </p:cNvPr>
          <p:cNvSpPr>
            <a:spLocks noGrp="1"/>
          </p:cNvSpPr>
          <p:nvPr>
            <p:ph idx="1"/>
          </p:nvPr>
        </p:nvSpPr>
        <p:spPr>
          <a:xfrm>
            <a:off x="720000" y="1438656"/>
            <a:ext cx="10728325" cy="4580007"/>
          </a:xfrm>
        </p:spPr>
        <p:txBody>
          <a:bodyPr>
            <a:normAutofit fontScale="62500" lnSpcReduction="20000"/>
          </a:bodyPr>
          <a:lstStyle/>
          <a:p>
            <a:r>
              <a:rPr lang="en-CA" sz="3400" dirty="0"/>
              <a:t>His mother Aminah nursed him immediately after his birth.</a:t>
            </a:r>
          </a:p>
          <a:p>
            <a:endParaRPr lang="en-CA" sz="3400" dirty="0"/>
          </a:p>
          <a:p>
            <a:pPr marL="0" indent="0" algn="ctr">
              <a:buNone/>
            </a:pPr>
            <a:r>
              <a:rPr lang="ar-AE" sz="3400" b="1" dirty="0"/>
              <a:t> أول من أرضع رسول الله صلى الله عليه وآله ثويبة بلبن ابن لها يقال له: مسروح أياما " قبل أن تقدم حليمة، وكانت قد أرضعت قبله حمزة بن عبد المطلب</a:t>
            </a:r>
            <a:endParaRPr lang="en-US" sz="3400" b="1" dirty="0"/>
          </a:p>
          <a:p>
            <a:pPr marL="0" indent="0" algn="ctr">
              <a:buNone/>
            </a:pPr>
            <a:r>
              <a:rPr lang="ar-AE" sz="3400" b="1" dirty="0"/>
              <a:t>،</a:t>
            </a:r>
            <a:endParaRPr lang="en-US" sz="3400" b="1" dirty="0"/>
          </a:p>
          <a:p>
            <a:pPr marL="0" indent="0" algn="ctr">
              <a:buNone/>
            </a:pPr>
            <a:r>
              <a:rPr lang="en-US" sz="3400" dirty="0"/>
              <a:t>“The first to nurse the Messenger of God [after Aminah] was </a:t>
            </a:r>
            <a:r>
              <a:rPr lang="en-US" sz="3400" dirty="0" err="1"/>
              <a:t>Thuwayba</a:t>
            </a:r>
            <a:r>
              <a:rPr lang="en-US" sz="3400" dirty="0"/>
              <a:t>, the slave of Abu </a:t>
            </a:r>
            <a:r>
              <a:rPr lang="en-US" sz="3400" dirty="0" err="1"/>
              <a:t>Lahab</a:t>
            </a:r>
            <a:r>
              <a:rPr lang="en-US" sz="3400" dirty="0"/>
              <a:t>, with the milk she was offering to her son </a:t>
            </a:r>
            <a:r>
              <a:rPr lang="en-US" sz="3400" dirty="0" err="1"/>
              <a:t>Masruh</a:t>
            </a:r>
            <a:r>
              <a:rPr lang="en-US" sz="3400" dirty="0"/>
              <a:t>, She nursed him in the days before a permanent wet nurse could be found. And before him, she nursed Hamza, son of Abdul </a:t>
            </a:r>
            <a:r>
              <a:rPr lang="en-US" sz="3400" dirty="0" err="1"/>
              <a:t>Muttalib</a:t>
            </a:r>
            <a:r>
              <a:rPr lang="en-US" sz="3400" dirty="0"/>
              <a:t>…”</a:t>
            </a:r>
            <a:br>
              <a:rPr lang="en-CA" dirty="0"/>
            </a:br>
            <a:endParaRPr lang="en-CA" dirty="0"/>
          </a:p>
          <a:p>
            <a:endParaRPr lang="en-CA" dirty="0"/>
          </a:p>
          <a:p>
            <a:br>
              <a:rPr lang="en-CA" dirty="0"/>
            </a:br>
            <a:endParaRPr lang="en-CA" dirty="0"/>
          </a:p>
          <a:p>
            <a:endParaRPr lang="en-CA" dirty="0"/>
          </a:p>
          <a:p>
            <a:endParaRPr lang="en-CA" dirty="0"/>
          </a:p>
          <a:p>
            <a:endParaRPr lang="en-CA" dirty="0"/>
          </a:p>
          <a:p>
            <a:endParaRPr lang="en-US" dirty="0"/>
          </a:p>
          <a:p>
            <a:endParaRPr lang="en-US" dirty="0"/>
          </a:p>
        </p:txBody>
      </p:sp>
    </p:spTree>
    <p:extLst>
      <p:ext uri="{BB962C8B-B14F-4D97-AF65-F5344CB8AC3E}">
        <p14:creationId xmlns:p14="http://schemas.microsoft.com/office/powerpoint/2010/main" val="3042724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5AF21-CB15-C447-8E04-4DD35018BAF1}"/>
              </a:ext>
            </a:extLst>
          </p:cNvPr>
          <p:cNvSpPr>
            <a:spLocks noGrp="1"/>
          </p:cNvSpPr>
          <p:nvPr>
            <p:ph type="title"/>
          </p:nvPr>
        </p:nvSpPr>
        <p:spPr>
          <a:xfrm>
            <a:off x="720000" y="619200"/>
            <a:ext cx="10728322" cy="841110"/>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AAD5C097-41D4-034D-B0C0-EB6B015DC1EF}"/>
              </a:ext>
            </a:extLst>
          </p:cNvPr>
          <p:cNvSpPr>
            <a:spLocks noGrp="1"/>
          </p:cNvSpPr>
          <p:nvPr>
            <p:ph idx="1"/>
          </p:nvPr>
        </p:nvSpPr>
        <p:spPr>
          <a:xfrm>
            <a:off x="720000" y="1460310"/>
            <a:ext cx="10728325" cy="4308665"/>
          </a:xfrm>
        </p:spPr>
        <p:txBody>
          <a:bodyPr/>
          <a:lstStyle/>
          <a:p>
            <a:r>
              <a:rPr lang="en-CA" dirty="0"/>
              <a:t>4. The transmitter </a:t>
            </a:r>
            <a:r>
              <a:rPr lang="en-CA" dirty="0" err="1"/>
              <a:t>Thawr</a:t>
            </a:r>
            <a:r>
              <a:rPr lang="en-CA" dirty="0"/>
              <a:t> ibn </a:t>
            </a:r>
            <a:r>
              <a:rPr lang="en-CA" dirty="0" err="1"/>
              <a:t>Yazīd</a:t>
            </a:r>
            <a:r>
              <a:rPr lang="en-CA" dirty="0"/>
              <a:t> is tagged by </a:t>
            </a:r>
            <a:r>
              <a:rPr lang="en-CA" i="1" dirty="0" err="1"/>
              <a:t>rijāl</a:t>
            </a:r>
            <a:r>
              <a:rPr lang="en-CA" i="1" dirty="0"/>
              <a:t> </a:t>
            </a:r>
            <a:r>
              <a:rPr lang="en-CA" dirty="0"/>
              <a:t>scholars as a </a:t>
            </a:r>
            <a:r>
              <a:rPr lang="en-CA" dirty="0" err="1"/>
              <a:t>Qadari</a:t>
            </a:r>
            <a:r>
              <a:rPr lang="en-CA" dirty="0"/>
              <a:t>̄ (aka Jabrī). This tradition implies that the Prophet’s virtue and purity was a factor of this open-heart surgery, not a factor of his free will. </a:t>
            </a:r>
          </a:p>
          <a:p>
            <a:r>
              <a:rPr lang="en-CA" dirty="0"/>
              <a:t>5. Some reports claim that this was repeated another 4 times in his life, even after he became a prophet </a:t>
            </a:r>
          </a:p>
          <a:p>
            <a:endParaRPr lang="en-CA" dirty="0"/>
          </a:p>
          <a:p>
            <a:endParaRPr lang="en-CA" dirty="0"/>
          </a:p>
          <a:p>
            <a:pPr marL="0" indent="0">
              <a:buNone/>
            </a:pPr>
            <a:br>
              <a:rPr lang="en-CA" dirty="0"/>
            </a:br>
            <a:endParaRPr lang="en-CA" dirty="0"/>
          </a:p>
          <a:p>
            <a:endParaRPr lang="en-US" dirty="0"/>
          </a:p>
        </p:txBody>
      </p:sp>
    </p:spTree>
    <p:extLst>
      <p:ext uri="{BB962C8B-B14F-4D97-AF65-F5344CB8AC3E}">
        <p14:creationId xmlns:p14="http://schemas.microsoft.com/office/powerpoint/2010/main" val="2568952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EA108-228D-4A43-A3BE-53051283B285}"/>
              </a:ext>
            </a:extLst>
          </p:cNvPr>
          <p:cNvSpPr>
            <a:spLocks noGrp="1"/>
          </p:cNvSpPr>
          <p:nvPr>
            <p:ph type="title"/>
          </p:nvPr>
        </p:nvSpPr>
        <p:spPr>
          <a:xfrm>
            <a:off x="720000" y="619200"/>
            <a:ext cx="10728322" cy="925395"/>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68AF2D01-64D2-4E47-8BE4-AD49BBE7D627}"/>
              </a:ext>
            </a:extLst>
          </p:cNvPr>
          <p:cNvSpPr>
            <a:spLocks noGrp="1"/>
          </p:cNvSpPr>
          <p:nvPr>
            <p:ph idx="1"/>
          </p:nvPr>
        </p:nvSpPr>
        <p:spPr>
          <a:xfrm>
            <a:off x="720000" y="1890584"/>
            <a:ext cx="10728325" cy="3878391"/>
          </a:xfrm>
        </p:spPr>
        <p:txBody>
          <a:bodyPr/>
          <a:lstStyle/>
          <a:p>
            <a:pPr marL="0" indent="0" algn="ctr">
              <a:buNone/>
            </a:pPr>
            <a:r>
              <a:rPr lang="ar-AE" sz="2400" b="1" dirty="0"/>
              <a:t>وكانت تدخل على رسول الله صلى الله عليه وآله فيكرمها، وكان رسول الله صلى الله عليه وآله يبعث إليها بعد الهجرة بكسوة وصلة حتى ماتت بعد فتح خيبر</a:t>
            </a:r>
            <a:endParaRPr lang="en-US" sz="2400" b="1" dirty="0"/>
          </a:p>
          <a:p>
            <a:pPr marL="0" indent="0" algn="ctr">
              <a:buNone/>
            </a:pPr>
            <a:r>
              <a:rPr lang="en-US" sz="2400" dirty="0"/>
              <a:t>“Whenever she would enter upon the Messenger of God, he would honor her. And he would send her gifts until she died in 7AH after Khaybar.”</a:t>
            </a:r>
          </a:p>
          <a:p>
            <a:pPr marL="0" indent="0" algn="ctr">
              <a:buNone/>
            </a:pPr>
            <a:endParaRPr lang="en-US" dirty="0"/>
          </a:p>
          <a:p>
            <a:pPr marL="0" indent="0" algn="ctr">
              <a:buNone/>
            </a:pPr>
            <a:endParaRPr lang="en-US" dirty="0"/>
          </a:p>
          <a:p>
            <a:pPr marL="0" indent="0" algn="ctr">
              <a:buNone/>
            </a:pPr>
            <a:endParaRPr lang="en-US" dirty="0"/>
          </a:p>
          <a:p>
            <a:pPr marL="0" indent="0">
              <a:buNone/>
            </a:pPr>
            <a:r>
              <a:rPr lang="en-US" sz="1800" dirty="0"/>
              <a:t>Source: Bihar al-Anwar, v. 15, 384-385</a:t>
            </a:r>
            <a:endParaRPr lang="ar-AE" sz="1800" dirty="0"/>
          </a:p>
          <a:p>
            <a:pPr marL="0" indent="0" algn="ctr">
              <a:buNone/>
            </a:pPr>
            <a:endParaRPr lang="en-US" dirty="0"/>
          </a:p>
        </p:txBody>
      </p:sp>
    </p:spTree>
    <p:extLst>
      <p:ext uri="{BB962C8B-B14F-4D97-AF65-F5344CB8AC3E}">
        <p14:creationId xmlns:p14="http://schemas.microsoft.com/office/powerpoint/2010/main" val="1768982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BF541-E357-074F-9978-282F9BD32263}"/>
              </a:ext>
            </a:extLst>
          </p:cNvPr>
          <p:cNvSpPr>
            <a:spLocks noGrp="1"/>
          </p:cNvSpPr>
          <p:nvPr>
            <p:ph type="title"/>
          </p:nvPr>
        </p:nvSpPr>
        <p:spPr>
          <a:xfrm>
            <a:off x="720000" y="619200"/>
            <a:ext cx="10728322" cy="715330"/>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963F7BCA-4DF1-1442-9C2D-4CA73FE97E17}"/>
              </a:ext>
            </a:extLst>
          </p:cNvPr>
          <p:cNvSpPr>
            <a:spLocks noGrp="1"/>
          </p:cNvSpPr>
          <p:nvPr>
            <p:ph idx="1"/>
          </p:nvPr>
        </p:nvSpPr>
        <p:spPr>
          <a:xfrm>
            <a:off x="720000" y="1334530"/>
            <a:ext cx="10728325" cy="4720281"/>
          </a:xfrm>
        </p:spPr>
        <p:txBody>
          <a:bodyPr>
            <a:normAutofit lnSpcReduction="10000"/>
          </a:bodyPr>
          <a:lstStyle/>
          <a:p>
            <a:pPr marL="0" indent="0" algn="ctr">
              <a:buNone/>
            </a:pPr>
            <a:r>
              <a:rPr lang="ar-AE" sz="2400" b="1" dirty="0"/>
              <a:t> إن عليا " عليه السلام ذكر لرسول الله صلى الله عليه وآله ابنة حمزة، فقال رسول الله صلى الله عليه وآله: أما علمت أنها ابنة أخي من الرضاعة، وكان رسول الله صلى الله عليه وآله وعمه حمزة عليه السلام قد رضعا من امرأة</a:t>
            </a:r>
            <a:endParaRPr lang="en-US" sz="2400" b="1" dirty="0"/>
          </a:p>
          <a:p>
            <a:pPr marL="0" indent="0" algn="ctr">
              <a:buNone/>
            </a:pPr>
            <a:endParaRPr lang="en-CA" sz="2400" i="1" dirty="0"/>
          </a:p>
          <a:p>
            <a:pPr marL="0" indent="0" algn="ctr">
              <a:buNone/>
            </a:pPr>
            <a:r>
              <a:rPr lang="en-CA" sz="2400" dirty="0"/>
              <a:t>“Ali once mentioned the daughter of </a:t>
            </a:r>
            <a:r>
              <a:rPr lang="en-CA" sz="2400" dirty="0" err="1"/>
              <a:t>Ḥamza</a:t>
            </a:r>
            <a:r>
              <a:rPr lang="en-CA" sz="2400" dirty="0"/>
              <a:t> to the Messenger of God [in the context of marriage]. The Prophet replied, “Do you not know that she is my niece through milk?”- Imam al-Sadiq </a:t>
            </a:r>
          </a:p>
          <a:p>
            <a:pPr marL="0" indent="0" algn="ctr">
              <a:buNone/>
            </a:pPr>
            <a:endParaRPr lang="en-CA" i="1" dirty="0"/>
          </a:p>
          <a:p>
            <a:pPr marL="0" indent="0">
              <a:buNone/>
            </a:pPr>
            <a:r>
              <a:rPr lang="en-CA" dirty="0"/>
              <a:t>Source: Al-</a:t>
            </a:r>
            <a:r>
              <a:rPr lang="en-CA" dirty="0" err="1"/>
              <a:t>Kafi</a:t>
            </a:r>
            <a:r>
              <a:rPr lang="en-CA" dirty="0"/>
              <a:t>, v. 5, p. 537 </a:t>
            </a:r>
          </a:p>
          <a:p>
            <a:pPr marL="0" indent="0" algn="ctr">
              <a:buNone/>
            </a:pPr>
            <a:r>
              <a:rPr lang="ar-AE" b="1" dirty="0"/>
              <a:t> </a:t>
            </a:r>
            <a:endParaRPr lang="en-US" b="1" dirty="0"/>
          </a:p>
        </p:txBody>
      </p:sp>
    </p:spTree>
    <p:extLst>
      <p:ext uri="{BB962C8B-B14F-4D97-AF65-F5344CB8AC3E}">
        <p14:creationId xmlns:p14="http://schemas.microsoft.com/office/powerpoint/2010/main" val="2958633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C18A8-463A-0E4D-9522-31FD1A1ABDE2}"/>
              </a:ext>
            </a:extLst>
          </p:cNvPr>
          <p:cNvSpPr>
            <a:spLocks noGrp="1"/>
          </p:cNvSpPr>
          <p:nvPr>
            <p:ph type="title"/>
          </p:nvPr>
        </p:nvSpPr>
        <p:spPr>
          <a:xfrm>
            <a:off x="720000" y="619200"/>
            <a:ext cx="10728322" cy="665903"/>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E0D165AE-82FD-6540-8DE2-EF360D2D4721}"/>
              </a:ext>
            </a:extLst>
          </p:cNvPr>
          <p:cNvSpPr>
            <a:spLocks noGrp="1"/>
          </p:cNvSpPr>
          <p:nvPr>
            <p:ph idx="1"/>
          </p:nvPr>
        </p:nvSpPr>
        <p:spPr>
          <a:xfrm>
            <a:off x="720000" y="1285104"/>
            <a:ext cx="10728325" cy="4483872"/>
          </a:xfrm>
        </p:spPr>
        <p:txBody>
          <a:bodyPr/>
          <a:lstStyle/>
          <a:p>
            <a:r>
              <a:rPr lang="en-US" sz="2400" dirty="0"/>
              <a:t>The most notable woman who nursed the Prophet was Halima al-</a:t>
            </a:r>
            <a:r>
              <a:rPr lang="en-US" sz="2400" dirty="0" err="1"/>
              <a:t>Sa’diyyah</a:t>
            </a:r>
            <a:r>
              <a:rPr lang="en-US" sz="2400" dirty="0"/>
              <a:t>.</a:t>
            </a:r>
          </a:p>
          <a:p>
            <a:r>
              <a:rPr lang="en-US" sz="2400" dirty="0"/>
              <a:t>She belonged to the Bedouin clan of Banu </a:t>
            </a:r>
            <a:r>
              <a:rPr lang="en-US" sz="2400" dirty="0" err="1"/>
              <a:t>Sa’d</a:t>
            </a:r>
            <a:r>
              <a:rPr lang="en-US" sz="2400" dirty="0"/>
              <a:t> who had a high reputation for nursing and rearing children in the desert.</a:t>
            </a:r>
          </a:p>
          <a:p>
            <a:r>
              <a:rPr lang="en-US" sz="2400" dirty="0"/>
              <a:t>It was the custom of all noble families to send their sons, soon after birth, to be nursed and raised in the desert among one of the Bedouin tribes.</a:t>
            </a:r>
          </a:p>
          <a:p>
            <a:r>
              <a:rPr lang="en-US" sz="2400" dirty="0"/>
              <a:t>This may seem unusual to us but the upper-class members of Quraysh, did not only do this as a status symbol but for practical reasons:</a:t>
            </a:r>
          </a:p>
          <a:p>
            <a:endParaRPr lang="en-US" dirty="0"/>
          </a:p>
        </p:txBody>
      </p:sp>
    </p:spTree>
    <p:extLst>
      <p:ext uri="{BB962C8B-B14F-4D97-AF65-F5344CB8AC3E}">
        <p14:creationId xmlns:p14="http://schemas.microsoft.com/office/powerpoint/2010/main" val="2670779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5980-BD49-AB41-B69A-1BACACABE645}"/>
              </a:ext>
            </a:extLst>
          </p:cNvPr>
          <p:cNvSpPr>
            <a:spLocks noGrp="1"/>
          </p:cNvSpPr>
          <p:nvPr>
            <p:ph type="title"/>
          </p:nvPr>
        </p:nvSpPr>
        <p:spPr>
          <a:xfrm>
            <a:off x="720000" y="619200"/>
            <a:ext cx="10728322" cy="702973"/>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6843B520-B85A-9143-8291-6A7724B94BEA}"/>
              </a:ext>
            </a:extLst>
          </p:cNvPr>
          <p:cNvSpPr>
            <a:spLocks noGrp="1"/>
          </p:cNvSpPr>
          <p:nvPr>
            <p:ph idx="1"/>
          </p:nvPr>
        </p:nvSpPr>
        <p:spPr>
          <a:xfrm>
            <a:off x="720000" y="1223320"/>
            <a:ext cx="10728325" cy="5273014"/>
          </a:xfrm>
        </p:spPr>
        <p:txBody>
          <a:bodyPr>
            <a:noAutofit/>
          </a:bodyPr>
          <a:lstStyle/>
          <a:p>
            <a:r>
              <a:rPr lang="en-US" sz="2400" dirty="0"/>
              <a:t>1. It was healthier for children to grow up in the desert. Epidemics were not infrequent and infant mortality rate was high so families would send their newborns to the deserts as a means of survival</a:t>
            </a:r>
          </a:p>
          <a:p>
            <a:r>
              <a:rPr lang="en-US" sz="2400" dirty="0"/>
              <a:t>2. Children who grow up in rural towns are generally tougher than city kids. If you could adjust to life in the desert, you can live anywhere. This shows that the Arabs were long term planners. They wanted their children to learn to adapt to hardship. </a:t>
            </a:r>
          </a:p>
          <a:p>
            <a:r>
              <a:rPr lang="en-US" sz="2400" dirty="0"/>
              <a:t>3. Life in the desert instilled a sense of discipline in the child.</a:t>
            </a:r>
          </a:p>
          <a:p>
            <a:r>
              <a:rPr lang="en-US" sz="2400" dirty="0"/>
              <a:t>4. Children could learn the pure unadulterated Arabic of the Bedouin Arabs</a:t>
            </a:r>
          </a:p>
        </p:txBody>
      </p:sp>
    </p:spTree>
    <p:extLst>
      <p:ext uri="{BB962C8B-B14F-4D97-AF65-F5344CB8AC3E}">
        <p14:creationId xmlns:p14="http://schemas.microsoft.com/office/powerpoint/2010/main" val="163750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4CC70-A2E5-9647-9018-C746A771B6AE}"/>
              </a:ext>
            </a:extLst>
          </p:cNvPr>
          <p:cNvSpPr>
            <a:spLocks noGrp="1"/>
          </p:cNvSpPr>
          <p:nvPr>
            <p:ph type="title"/>
          </p:nvPr>
        </p:nvSpPr>
        <p:spPr>
          <a:xfrm>
            <a:off x="720000" y="619200"/>
            <a:ext cx="10728322" cy="727686"/>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98816BD8-F618-304D-B4A7-3246DD37A449}"/>
              </a:ext>
            </a:extLst>
          </p:cNvPr>
          <p:cNvSpPr>
            <a:spLocks noGrp="1"/>
          </p:cNvSpPr>
          <p:nvPr>
            <p:ph idx="1"/>
          </p:nvPr>
        </p:nvSpPr>
        <p:spPr>
          <a:xfrm>
            <a:off x="720000" y="1491916"/>
            <a:ext cx="10728325" cy="4277060"/>
          </a:xfrm>
        </p:spPr>
        <p:txBody>
          <a:bodyPr>
            <a:normAutofit/>
          </a:bodyPr>
          <a:lstStyle/>
          <a:p>
            <a:r>
              <a:rPr lang="en-US" sz="2400" dirty="0"/>
              <a:t>It was common for desert-dwelling wet-nurses to periodically visit Makkah and offer their services to Quraysh.</a:t>
            </a:r>
          </a:p>
          <a:p>
            <a:r>
              <a:rPr lang="en-US" sz="2400" dirty="0"/>
              <a:t>Historical accounts present Halima’s famous visit to Makkah during the Year of the Elephant:</a:t>
            </a:r>
          </a:p>
          <a:p>
            <a:pPr marL="0" indent="0" algn="ctr">
              <a:buNone/>
            </a:pPr>
            <a:r>
              <a:rPr lang="en-US" sz="2400" dirty="0"/>
              <a:t>“It was a year of drought and we had nothing left. I set out on a gray donkey of mine, and we had with us an old she-camel which could not yield one drop of milk. We were kept awake all night by our son who was wailing from hunger, for I had not enough in my breasts to feed him; and that donkey of mine was so weak and so emaciated that I often kept the others waiting.”</a:t>
            </a:r>
          </a:p>
        </p:txBody>
      </p:sp>
    </p:spTree>
    <p:extLst>
      <p:ext uri="{BB962C8B-B14F-4D97-AF65-F5344CB8AC3E}">
        <p14:creationId xmlns:p14="http://schemas.microsoft.com/office/powerpoint/2010/main" val="760235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27E35-5F25-4C4A-95D0-8026B5D21D0D}"/>
              </a:ext>
            </a:extLst>
          </p:cNvPr>
          <p:cNvSpPr>
            <a:spLocks noGrp="1"/>
          </p:cNvSpPr>
          <p:nvPr>
            <p:ph type="title"/>
          </p:nvPr>
        </p:nvSpPr>
        <p:spPr>
          <a:xfrm>
            <a:off x="720000" y="619200"/>
            <a:ext cx="10728322" cy="632084"/>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D5AF9E55-A275-144C-8D0A-90BB63E6A113}"/>
              </a:ext>
            </a:extLst>
          </p:cNvPr>
          <p:cNvSpPr>
            <a:spLocks noGrp="1"/>
          </p:cNvSpPr>
          <p:nvPr>
            <p:ph idx="1"/>
          </p:nvPr>
        </p:nvSpPr>
        <p:spPr>
          <a:xfrm>
            <a:off x="720000" y="1251284"/>
            <a:ext cx="10728325" cy="4517691"/>
          </a:xfrm>
        </p:spPr>
        <p:txBody>
          <a:bodyPr/>
          <a:lstStyle/>
          <a:p>
            <a:r>
              <a:rPr lang="en-US" sz="2400" dirty="0"/>
              <a:t>When Halima and her husband, Harith, arrived in Makkah, they set about looking for a newborn to nurse.</a:t>
            </a:r>
          </a:p>
          <a:p>
            <a:r>
              <a:rPr lang="en-US" sz="2400" dirty="0"/>
              <a:t>Aminah offered her son first to one and then another until finally she had tried all of them and they had all refused.</a:t>
            </a:r>
          </a:p>
          <a:p>
            <a:r>
              <a:rPr lang="en-US" sz="2400" dirty="0"/>
              <a:t>All of the wet-nurses were reluctant to accept an orphan because they hoped for some favor from the boy’s father.</a:t>
            </a:r>
          </a:p>
          <a:p>
            <a:r>
              <a:rPr lang="en-US" sz="2400" dirty="0"/>
              <a:t>When presented with the newborn Muhammad, they said: “An orphan! What will his mother and his grandfather be able to do for us?”</a:t>
            </a:r>
          </a:p>
          <a:p>
            <a:endParaRPr lang="en-US" dirty="0"/>
          </a:p>
        </p:txBody>
      </p:sp>
    </p:spTree>
    <p:extLst>
      <p:ext uri="{BB962C8B-B14F-4D97-AF65-F5344CB8AC3E}">
        <p14:creationId xmlns:p14="http://schemas.microsoft.com/office/powerpoint/2010/main" val="2411606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8ED48-E504-2D45-BF45-7297B786BDB0}"/>
              </a:ext>
            </a:extLst>
          </p:cNvPr>
          <p:cNvSpPr>
            <a:spLocks noGrp="1"/>
          </p:cNvSpPr>
          <p:nvPr>
            <p:ph type="title"/>
          </p:nvPr>
        </p:nvSpPr>
        <p:spPr>
          <a:xfrm>
            <a:off x="720000" y="619200"/>
            <a:ext cx="10728322" cy="712295"/>
          </a:xfrm>
        </p:spPr>
        <p:txBody>
          <a:bodyPr/>
          <a:lstStyle/>
          <a:p>
            <a:pPr algn="ctr"/>
            <a:r>
              <a:rPr lang="en-US" dirty="0"/>
              <a:t>Nursing and Childhood</a:t>
            </a:r>
          </a:p>
        </p:txBody>
      </p:sp>
      <p:sp>
        <p:nvSpPr>
          <p:cNvPr id="3" name="Content Placeholder 2">
            <a:extLst>
              <a:ext uri="{FF2B5EF4-FFF2-40B4-BE49-F238E27FC236}">
                <a16:creationId xmlns:a16="http://schemas.microsoft.com/office/drawing/2014/main" id="{B873C69D-7943-3647-B8B1-674E30CBC753}"/>
              </a:ext>
            </a:extLst>
          </p:cNvPr>
          <p:cNvSpPr>
            <a:spLocks noGrp="1"/>
          </p:cNvSpPr>
          <p:nvPr>
            <p:ph idx="1"/>
          </p:nvPr>
        </p:nvSpPr>
        <p:spPr>
          <a:xfrm>
            <a:off x="720000" y="1331495"/>
            <a:ext cx="10728325" cy="4684293"/>
          </a:xfrm>
        </p:spPr>
        <p:txBody>
          <a:bodyPr>
            <a:normAutofit/>
          </a:bodyPr>
          <a:lstStyle/>
          <a:p>
            <a:r>
              <a:rPr lang="en-US" sz="2400" dirty="0"/>
              <a:t>Their refusal to accept the orphan had little to do with the fear of not being paid by the family.</a:t>
            </a:r>
          </a:p>
          <a:p>
            <a:r>
              <a:rPr lang="en-US" sz="2400" dirty="0"/>
              <a:t>In fact, wet-nurses did not want direct payment for their services, since it was considered dishonorable for a woman to take a fee for suckling a child.</a:t>
            </a:r>
          </a:p>
          <a:p>
            <a:r>
              <a:rPr lang="en-US" sz="2400" dirty="0"/>
              <a:t>The recompense they hoped for, though less direct and less immediate, was of a wider scope.</a:t>
            </a:r>
          </a:p>
          <a:p>
            <a:r>
              <a:rPr lang="en-US" sz="2400" dirty="0"/>
              <a:t>The advantage for the Bedouin was to make an enduring link with one of the great families.</a:t>
            </a:r>
          </a:p>
        </p:txBody>
      </p:sp>
    </p:spTree>
    <p:extLst>
      <p:ext uri="{BB962C8B-B14F-4D97-AF65-F5344CB8AC3E}">
        <p14:creationId xmlns:p14="http://schemas.microsoft.com/office/powerpoint/2010/main" val="3329023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957</TotalTime>
  <Words>1977</Words>
  <Application>Microsoft Macintosh PowerPoint</Application>
  <PresentationFormat>Widescreen</PresentationFormat>
  <Paragraphs>96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Avenir Next LT Pro</vt:lpstr>
      <vt:lpstr>Sagona Book</vt:lpstr>
      <vt:lpstr>The Hand Extrablack</vt:lpstr>
      <vt:lpstr>BlobVTI</vt:lpstr>
      <vt:lpstr>The Life of Prophet Muhammad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lpstr>Nursing and Childhood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159</cp:revision>
  <dcterms:created xsi:type="dcterms:W3CDTF">2020-11-25T07:02:27Z</dcterms:created>
  <dcterms:modified xsi:type="dcterms:W3CDTF">2021-01-07T04:02:04Z</dcterms:modified>
</cp:coreProperties>
</file>